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304" r:id="rId3"/>
    <p:sldId id="288" r:id="rId4"/>
    <p:sldId id="289" r:id="rId5"/>
    <p:sldId id="290" r:id="rId6"/>
    <p:sldId id="302" r:id="rId7"/>
    <p:sldId id="291" r:id="rId8"/>
    <p:sldId id="265" r:id="rId9"/>
    <p:sldId id="297" r:id="rId10"/>
    <p:sldId id="303" r:id="rId11"/>
    <p:sldId id="278" r:id="rId12"/>
    <p:sldId id="292" r:id="rId13"/>
    <p:sldId id="274" r:id="rId14"/>
    <p:sldId id="276" r:id="rId15"/>
    <p:sldId id="259" r:id="rId16"/>
    <p:sldId id="293" r:id="rId17"/>
    <p:sldId id="298" r:id="rId18"/>
    <p:sldId id="262" r:id="rId19"/>
    <p:sldId id="305" r:id="rId20"/>
    <p:sldId id="299" r:id="rId21"/>
    <p:sldId id="300" r:id="rId22"/>
    <p:sldId id="301" r:id="rId23"/>
    <p:sldId id="306" r:id="rId24"/>
    <p:sldId id="307" r:id="rId25"/>
    <p:sldId id="308" r:id="rId26"/>
    <p:sldId id="294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20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www.google.com/intx/ru/enterprise/apps/education/products.html" TargetMode="External"/><Relationship Id="rId7" Type="http://schemas.openxmlformats.org/officeDocument/2006/relationships/image" Target="../media/image19.png"/><Relationship Id="rId12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hyperlink" Target="http://www.google.com/apps/intl/ru/edu" TargetMode="External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www.google.com/intx/ru/enterprise/apps/education/products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vkontakte.com/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hyperlink" Target="http://www.facebook.com/" TargetMode="External"/><Relationship Id="rId4" Type="http://schemas.openxmlformats.org/officeDocument/2006/relationships/hyperlink" Target="http://www.odnoklassniki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apps/intl/ru/edu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облака, линии, синева - 1680x1050 &quot; reWall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99574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14620"/>
            <a:ext cx="8858312" cy="3054355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Використання </a:t>
            </a:r>
            <a:r>
              <a:rPr lang="uk-UA" sz="3600" dirty="0" err="1" smtClean="0"/>
              <a:t>Інтернет-технологій</a:t>
            </a:r>
            <a:r>
              <a:rPr lang="uk-UA" sz="3600" dirty="0" smtClean="0"/>
              <a:t> </a:t>
            </a:r>
            <a:br>
              <a:rPr lang="uk-UA" sz="3600" dirty="0" smtClean="0"/>
            </a:br>
            <a:r>
              <a:rPr lang="uk-UA" sz="3600" dirty="0" smtClean="0"/>
              <a:t>в навчальному процесі </a:t>
            </a:r>
            <a:br>
              <a:rPr lang="uk-UA" sz="3600" dirty="0" smtClean="0"/>
            </a:br>
            <a:r>
              <a:rPr lang="uk-UA" sz="3600" dirty="0" smtClean="0"/>
              <a:t>Державного навчального закладу “Одеський центр професійно-технічної освіти”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76" y="5500702"/>
            <a:ext cx="4429124" cy="1120776"/>
          </a:xfrm>
        </p:spPr>
        <p:txBody>
          <a:bodyPr>
            <a:normAutofit fontScale="92500"/>
          </a:bodyPr>
          <a:lstStyle/>
          <a:p>
            <a:pPr algn="ctr"/>
            <a:r>
              <a:rPr lang="ru-RU" sz="1800" b="1" dirty="0" err="1" smtClean="0">
                <a:solidFill>
                  <a:schemeClr val="bg1"/>
                </a:solidFill>
              </a:rPr>
              <a:t>Доповідач</a:t>
            </a:r>
            <a:r>
              <a:rPr lang="ru-RU" sz="1800" b="1" dirty="0" smtClean="0">
                <a:solidFill>
                  <a:schemeClr val="bg1"/>
                </a:solidFill>
              </a:rPr>
              <a:t>: </a:t>
            </a:r>
          </a:p>
          <a:p>
            <a:pPr algn="ctr"/>
            <a:r>
              <a:rPr lang="uk-UA" sz="1800" b="1" dirty="0" smtClean="0">
                <a:solidFill>
                  <a:schemeClr val="bg1"/>
                </a:solidFill>
              </a:rPr>
              <a:t>Заступник директора з навчальної роботи</a:t>
            </a:r>
            <a:endParaRPr lang="ru-RU" sz="1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С.М.Романенко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38914" name="Picture 2" descr="C:\Users\Administrator\Desktop\35848_w0_h120_ptu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285728"/>
            <a:ext cx="3361160" cy="223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облака, линии, синева - 1680x1050 &quot; reWall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99574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79512" y="332656"/>
            <a:ext cx="8784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 2013-2014 навчальному році були створені </a:t>
            </a:r>
            <a:r>
              <a:rPr lang="uk-UA" dirty="0" err="1" smtClean="0"/>
              <a:t>акаунти</a:t>
            </a:r>
            <a:r>
              <a:rPr lang="uk-UA" dirty="0" smtClean="0"/>
              <a:t> </a:t>
            </a:r>
            <a:r>
              <a:rPr lang="en-US" dirty="0"/>
              <a:t>Google </a:t>
            </a:r>
            <a:r>
              <a:rPr lang="uk-UA" dirty="0"/>
              <a:t>для </a:t>
            </a:r>
            <a:r>
              <a:rPr lang="uk-UA" dirty="0" smtClean="0"/>
              <a:t>педагогічних </a:t>
            </a:r>
            <a:r>
              <a:rPr lang="uk-UA" dirty="0"/>
              <a:t>працівників і учнів центру. </a:t>
            </a:r>
            <a:r>
              <a:rPr lang="uk-UA" dirty="0" smtClean="0"/>
              <a:t> Для </a:t>
            </a:r>
            <a:r>
              <a:rPr lang="uk-UA" dirty="0"/>
              <a:t>підтримки </a:t>
            </a:r>
            <a:r>
              <a:rPr lang="uk-UA" dirty="0" smtClean="0"/>
              <a:t>процесу </a:t>
            </a:r>
            <a:r>
              <a:rPr lang="uk-UA" dirty="0"/>
              <a:t>освоєння можливостей сервісів </a:t>
            </a:r>
            <a:r>
              <a:rPr lang="en-US" dirty="0"/>
              <a:t>Google </a:t>
            </a:r>
            <a:r>
              <a:rPr lang="uk-UA" dirty="0"/>
              <a:t>була створена група </a:t>
            </a:r>
            <a:r>
              <a:rPr lang="en-US" dirty="0"/>
              <a:t>Google </a:t>
            </a:r>
            <a:r>
              <a:rPr lang="uk-UA" dirty="0" smtClean="0"/>
              <a:t>, в </a:t>
            </a:r>
            <a:r>
              <a:rPr lang="uk-UA" dirty="0"/>
              <a:t>якій активно йшло спілкування між педагогами і учнями на різні теми </a:t>
            </a:r>
            <a:r>
              <a:rPr lang="uk-UA" dirty="0" smtClean="0"/>
              <a:t>стосовно </a:t>
            </a:r>
            <a:r>
              <a:rPr lang="uk-UA" dirty="0"/>
              <a:t>навчання і життя центру. </a:t>
            </a:r>
          </a:p>
          <a:p>
            <a:r>
              <a:rPr lang="uk-UA" dirty="0"/>
              <a:t>У центрі утворюється неформальне </a:t>
            </a:r>
            <a:r>
              <a:rPr lang="uk-UA" dirty="0" smtClean="0"/>
              <a:t> співтовариство</a:t>
            </a:r>
            <a:r>
              <a:rPr lang="uk-UA" dirty="0"/>
              <a:t>, у рамках </a:t>
            </a:r>
            <a:r>
              <a:rPr lang="uk-UA" dirty="0" smtClean="0"/>
              <a:t>якого </a:t>
            </a:r>
            <a:r>
              <a:rPr lang="uk-UA" dirty="0"/>
              <a:t>між викладачами і майстрами виробничого навчання відбувається обмін досвідом і напрацюваннями в області використання </a:t>
            </a:r>
            <a:r>
              <a:rPr lang="uk-UA" dirty="0" smtClean="0"/>
              <a:t>мережних </a:t>
            </a:r>
            <a:r>
              <a:rPr lang="uk-UA" dirty="0"/>
              <a:t>сервісів</a:t>
            </a:r>
            <a:r>
              <a:rPr lang="uk-UA" dirty="0" smtClean="0"/>
              <a:t>.</a:t>
            </a:r>
            <a:endParaRPr lang="uk-UA" dirty="0"/>
          </a:p>
          <a:p>
            <a:r>
              <a:rPr lang="uk-UA" dirty="0"/>
              <a:t>Вже перші технологічні рішення, створені на основі платформи </a:t>
            </a:r>
            <a:r>
              <a:rPr lang="en-US" dirty="0"/>
              <a:t>Google, </a:t>
            </a:r>
            <a:r>
              <a:rPr lang="uk-UA" dirty="0"/>
              <a:t>дозволили досягти істотних </a:t>
            </a:r>
            <a:r>
              <a:rPr lang="uk-UA" dirty="0" smtClean="0"/>
              <a:t>результатів.</a:t>
            </a:r>
            <a:endParaRPr lang="ru-R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2"/>
          <a:stretch/>
        </p:blipFill>
        <p:spPr bwMode="auto">
          <a:xfrm>
            <a:off x="683568" y="2940747"/>
            <a:ext cx="6984776" cy="366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065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облака, линии, синева - 1680x1050 &quot; reWall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99574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00034" y="2338160"/>
            <a:ext cx="3593330" cy="4231928"/>
          </a:xfrm>
          <a:prstGeom prst="rect">
            <a:avLst/>
          </a:prstGeom>
          <a:solidFill>
            <a:srgbClr val="F5FB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800" b="0" i="0" u="sng" strike="noStrike" cap="none" normalizeH="0" baseline="0" dirty="0" err="1" smtClean="0">
                <a:ln>
                  <a:noFill/>
                </a:ln>
                <a:solidFill>
                  <a:srgbClr val="006FD6"/>
                </a:solidFill>
                <a:effectLst/>
                <a:latin typeface="Open Sans"/>
                <a:cs typeface="Arial" pitchFamily="34" charset="0"/>
              </a:rPr>
              <a:t>G</a:t>
            </a:r>
            <a:r>
              <a:rPr kumimoji="0" lang="ru-RU" sz="1000" b="0" i="0" u="sng" strike="noStrike" cap="none" normalizeH="0" baseline="0" dirty="0" err="1" smtClean="0">
                <a:ln>
                  <a:noFill/>
                </a:ln>
                <a:solidFill>
                  <a:srgbClr val="006FD6"/>
                </a:solidFill>
                <a:effectLst/>
                <a:latin typeface="Open Sans"/>
                <a:cs typeface="Arial" pitchFamily="34" charset="0"/>
              </a:rPr>
              <a:t>m</a:t>
            </a:r>
            <a:r>
              <a:rPr kumimoji="0" lang="ru-RU" sz="1000" b="0" i="0" u="sng" strike="noStrike" cap="none" normalizeH="0" baseline="0" dirty="0" err="1" smtClean="0">
                <a:ln>
                  <a:noFill/>
                </a:ln>
                <a:solidFill>
                  <a:srgbClr val="006FD6"/>
                </a:solidFill>
                <a:effectLst/>
                <a:latin typeface="Open Sans"/>
                <a:cs typeface="Arial" pitchFamily="34" charset="0"/>
                <a:hlinkClick r:id="rId3"/>
              </a:rPr>
              <a:t>ail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6FD6"/>
                </a:solidFill>
                <a:effectLst/>
                <a:latin typeface="Open Sans"/>
                <a:cs typeface="Arial" pitchFamily="34" charset="0"/>
                <a:hlinkClick r:id="rId3"/>
              </a:rPr>
              <a:t>  </a:t>
            </a:r>
            <a:r>
              <a:rPr kumimoji="0" lang="ru-RU" sz="3800" b="0" i="0" u="none" strike="noStrike" cap="none" normalizeH="0" baseline="0" dirty="0" smtClean="0">
                <a:ln>
                  <a:noFill/>
                </a:ln>
                <a:solidFill>
                  <a:srgbClr val="006FD6"/>
                </a:solidFill>
                <a:effectLst/>
                <a:latin typeface="Open Sans"/>
                <a:cs typeface="Arial" pitchFamily="34" charset="0"/>
              </a:rPr>
              <a:t>К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6FD6"/>
                </a:solidFill>
                <a:effectLst/>
                <a:latin typeface="Open Sans"/>
                <a:cs typeface="Arial" pitchFamily="34" charset="0"/>
              </a:rPr>
              <a:t>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6FD6"/>
                </a:solidFill>
                <a:effectLst/>
                <a:latin typeface="Open Sans"/>
                <a:cs typeface="Arial" pitchFamily="34" charset="0"/>
                <a:hlinkClick r:id="rId3"/>
              </a:rPr>
              <a:t>лендарь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6FD6"/>
                </a:solidFill>
                <a:effectLst/>
                <a:latin typeface="Open Sans"/>
                <a:cs typeface="Arial" pitchFamily="34" charset="0"/>
                <a:hlinkClick r:id="rId3"/>
              </a:rPr>
              <a:t>  </a:t>
            </a:r>
            <a:r>
              <a:rPr kumimoji="0" lang="ru-RU" sz="3800" b="0" i="0" u="none" strike="noStrike" cap="none" normalizeH="0" baseline="0" dirty="0" smtClean="0">
                <a:ln>
                  <a:noFill/>
                </a:ln>
                <a:solidFill>
                  <a:srgbClr val="006FD6"/>
                </a:solidFill>
                <a:effectLst/>
                <a:latin typeface="Open Sans"/>
                <a:cs typeface="Arial" pitchFamily="34" charset="0"/>
              </a:rPr>
              <a:t>Д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6FD6"/>
                </a:solidFill>
                <a:effectLst/>
                <a:latin typeface="Open Sans"/>
                <a:cs typeface="Arial" pitchFamily="34" charset="0"/>
              </a:rPr>
              <a:t>и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6FD6"/>
                </a:solidFill>
                <a:effectLst/>
                <a:latin typeface="Open Sans"/>
                <a:cs typeface="Arial" pitchFamily="34" charset="0"/>
                <a:hlinkClick r:id="rId3"/>
              </a:rPr>
              <a:t>ск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6FD6"/>
                </a:solidFill>
                <a:effectLst/>
                <a:latin typeface="Open Sans"/>
                <a:cs typeface="Arial" pitchFamily="34" charset="0"/>
                <a:hlinkClick r:id="rId3"/>
              </a:rPr>
              <a:t>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6FD6"/>
                </a:solidFill>
                <a:effectLst/>
                <a:latin typeface="Open Sans"/>
                <a:cs typeface="Arial" pitchFamily="34" charset="0"/>
              </a:rPr>
              <a:t>Д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6FD6"/>
                </a:solidFill>
                <a:effectLst/>
                <a:latin typeface="Open Sans"/>
                <a:cs typeface="Arial" pitchFamily="34" charset="0"/>
              </a:rPr>
              <a:t>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6FD6"/>
                </a:solidFill>
                <a:effectLst/>
                <a:latin typeface="Open Sans"/>
                <a:cs typeface="Arial" pitchFamily="34" charset="0"/>
                <a:hlinkClick r:id="rId3"/>
              </a:rPr>
              <a:t>кументы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6FD6"/>
                </a:solidFill>
                <a:effectLst/>
                <a:latin typeface="Open Sans"/>
                <a:cs typeface="Arial" pitchFamily="34" charset="0"/>
                <a:hlinkClick r:id="rId3"/>
              </a:rPr>
              <a:t>  </a:t>
            </a:r>
            <a:r>
              <a:rPr kumimoji="0" lang="ru-RU" sz="3800" b="0" i="0" u="none" strike="noStrike" cap="none" normalizeH="0" baseline="0" dirty="0" smtClean="0">
                <a:ln>
                  <a:noFill/>
                </a:ln>
                <a:solidFill>
                  <a:srgbClr val="006FD6"/>
                </a:solidFill>
                <a:effectLst/>
                <a:latin typeface="Open Sans"/>
                <a:cs typeface="Arial" pitchFamily="34" charset="0"/>
              </a:rPr>
              <a:t>С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6FD6"/>
                </a:solidFill>
                <a:effectLst/>
                <a:latin typeface="Open Sans"/>
                <a:cs typeface="Arial" pitchFamily="34" charset="0"/>
              </a:rPr>
              <a:t>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6FD6"/>
                </a:solidFill>
                <a:effectLst/>
                <a:latin typeface="Open Sans"/>
                <a:cs typeface="Arial" pitchFamily="34" charset="0"/>
                <a:hlinkClick r:id="rId3"/>
              </a:rPr>
              <a:t>йты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6FD6"/>
                </a:solidFill>
                <a:effectLst/>
                <a:latin typeface="Open Sans"/>
                <a:cs typeface="Arial" pitchFamily="34" charset="0"/>
                <a:hlinkClick r:id="rId3"/>
              </a:rPr>
              <a:t>  </a:t>
            </a:r>
            <a:r>
              <a:rPr kumimoji="0" lang="ru-RU" sz="3800" b="0" i="0" u="none" strike="noStrike" cap="none" normalizeH="0" baseline="0" dirty="0" smtClean="0">
                <a:ln>
                  <a:noFill/>
                </a:ln>
                <a:solidFill>
                  <a:srgbClr val="006FD6"/>
                </a:solidFill>
                <a:effectLst/>
                <a:latin typeface="Open Sans"/>
                <a:cs typeface="Arial" pitchFamily="34" charset="0"/>
              </a:rPr>
              <a:t>С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6FD6"/>
                </a:solidFill>
                <a:effectLst/>
                <a:latin typeface="Open Sans"/>
                <a:cs typeface="Arial" pitchFamily="34" charset="0"/>
              </a:rPr>
              <a:t>е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6FD6"/>
                </a:solidFill>
                <a:effectLst/>
                <a:latin typeface="Open Sans"/>
                <a:cs typeface="Arial" pitchFamily="34" charset="0"/>
                <a:hlinkClick r:id="rId3"/>
              </a:rPr>
              <a:t>йф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6FD6"/>
                </a:solidFill>
                <a:effectLst/>
                <a:latin typeface="Open Sans"/>
                <a:cs typeface="Arial" pitchFamily="34" charset="0"/>
                <a:hlinkClick r:id="rId3"/>
              </a:rPr>
              <a:t> 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006FD6"/>
                </a:solidFill>
                <a:effectLst/>
                <a:latin typeface="Open Sans"/>
                <a:cs typeface="Arial" pitchFamily="34" charset="0"/>
              </a:rPr>
              <a:t>Е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6FD6"/>
                </a:solidFill>
                <a:effectLst/>
                <a:latin typeface="Open Sans"/>
                <a:cs typeface="Arial" pitchFamily="34" charset="0"/>
              </a:rPr>
              <a:t>щё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6FD6"/>
              </a:solidFill>
              <a:effectLst/>
              <a:latin typeface="Open Sans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Google</a:t>
            </a:r>
            <a:r>
              <a:rPr lang="ru-RU" dirty="0"/>
              <a:t> </a:t>
            </a:r>
            <a:r>
              <a:rPr lang="ru-RU" dirty="0" err="1"/>
              <a:t>Apps</a:t>
            </a:r>
            <a:r>
              <a:rPr lang="ru-RU" dirty="0"/>
              <a:t> для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13"/>
          </p:nvPr>
        </p:nvSpPr>
        <p:spPr>
          <a:xfrm>
            <a:off x="4214810" y="1600200"/>
            <a:ext cx="4471990" cy="4525963"/>
          </a:xfrm>
        </p:spPr>
        <p:txBody>
          <a:bodyPr/>
          <a:lstStyle/>
          <a:p>
            <a:endParaRPr lang="ru-RU" dirty="0" smtClean="0">
              <a:solidFill>
                <a:srgbClr val="444444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dirty="0" smtClean="0">
              <a:solidFill>
                <a:srgbClr val="444444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34819" name="Picture 3" descr="http://www.google.com/images/icons/product/googlemail-64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1595" y="2531667"/>
            <a:ext cx="609600" cy="609600"/>
          </a:xfrm>
          <a:prstGeom prst="rect">
            <a:avLst/>
          </a:prstGeom>
          <a:noFill/>
        </p:spPr>
      </p:pic>
      <p:pic>
        <p:nvPicPr>
          <p:cNvPr id="34820" name="Picture 4" descr="http://www.google.com/images/icons/product/calendar-64.png">
            <a:hlinkClick r:id="rId3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18606" y="3141267"/>
            <a:ext cx="609600" cy="609600"/>
          </a:xfrm>
          <a:prstGeom prst="rect">
            <a:avLst/>
          </a:prstGeom>
          <a:noFill/>
        </p:spPr>
      </p:pic>
      <p:pic>
        <p:nvPicPr>
          <p:cNvPr id="34821" name="Picture 5" descr="http://www.google.com/enterprise/apps/images/products/drive-64.png">
            <a:hlinkClick r:id="rId3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3666065"/>
            <a:ext cx="609600" cy="609601"/>
          </a:xfrm>
          <a:prstGeom prst="rect">
            <a:avLst/>
          </a:prstGeom>
          <a:noFill/>
        </p:spPr>
      </p:pic>
      <p:pic>
        <p:nvPicPr>
          <p:cNvPr id="34822" name="Picture 6" descr="http://www.google.com/enterprise/apps/images/products/docs-icon.png">
            <a:hlinkClick r:id="rId3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38358" y="4275666"/>
            <a:ext cx="419100" cy="514350"/>
          </a:xfrm>
          <a:prstGeom prst="rect">
            <a:avLst/>
          </a:prstGeom>
          <a:noFill/>
        </p:spPr>
      </p:pic>
      <p:pic>
        <p:nvPicPr>
          <p:cNvPr id="34823" name="Picture 7" descr="http://www.google.com/images/icons/product/sites-64.png">
            <a:hlinkClick r:id="rId3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08" y="4790016"/>
            <a:ext cx="609600" cy="609600"/>
          </a:xfrm>
          <a:prstGeom prst="rect">
            <a:avLst/>
          </a:prstGeom>
          <a:noFill/>
        </p:spPr>
      </p:pic>
      <p:pic>
        <p:nvPicPr>
          <p:cNvPr id="34824" name="Picture 8" descr="http://www.google.com/images/icons/product/vault-64.png">
            <a:hlinkClick r:id="rId3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14353" y="5440449"/>
            <a:ext cx="609600" cy="609600"/>
          </a:xfrm>
          <a:prstGeom prst="rect">
            <a:avLst/>
          </a:prstGeom>
          <a:noFill/>
        </p:spPr>
      </p:pic>
      <p:pic>
        <p:nvPicPr>
          <p:cNvPr id="34825" name="Picture 9" descr="http://www.google.com/enterprise/apps/images/products/more_apps-42.png">
            <a:hlinkClick r:id="rId3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19128" y="6050049"/>
            <a:ext cx="400050" cy="40005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00034" y="1428736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Адрес:</a:t>
            </a:r>
            <a:r>
              <a:rPr lang="ru-RU" sz="2000" dirty="0" smtClean="0"/>
              <a:t> </a:t>
            </a:r>
            <a:r>
              <a:rPr lang="ru-RU" sz="2000" dirty="0" smtClean="0">
                <a:hlinkClick r:id="rId11"/>
              </a:rPr>
              <a:t>http://www.google.com/apps/intl/ru/edu </a:t>
            </a:r>
            <a:r>
              <a:rPr lang="en-US" sz="2000" dirty="0" smtClean="0">
                <a:hlinkClick r:id="rId3"/>
              </a:rPr>
              <a:t>http://www.google.com/intx/ru/enterprise/apps/education/products.html</a:t>
            </a:r>
            <a:endParaRPr lang="ru-RU" sz="2000" dirty="0"/>
          </a:p>
        </p:txBody>
      </p:sp>
      <p:pic>
        <p:nvPicPr>
          <p:cNvPr id="18" name="Содержимое 14" descr="stay_connected (1)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86314" y="2571744"/>
            <a:ext cx="4066711" cy="252307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500694" y="5072074"/>
            <a:ext cx="2326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Спільний</a:t>
            </a:r>
            <a:r>
              <a:rPr lang="ru-RU" sz="2400" dirty="0" smtClean="0"/>
              <a:t> доступ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облака, линии, синева - 1680x1050 &quot; reWall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99574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Shape 282"/>
          <p:cNvSpPr txBox="1">
            <a:spLocks/>
          </p:cNvSpPr>
          <p:nvPr/>
        </p:nvSpPr>
        <p:spPr>
          <a:xfrm>
            <a:off x="457200" y="428605"/>
            <a:ext cx="7258072" cy="857255"/>
          </a:xfrm>
          <a:prstGeom prst="rect">
            <a:avLst/>
          </a:prstGeom>
          <a:ln/>
        </p:spPr>
        <p:txBody>
          <a:bodyPr vert="horz" lIns="91425" tIns="91425" rIns="91425" bIns="91425" rtlCol="0">
            <a:normAutofit lnSpcReduction="10000"/>
          </a:bodyPr>
          <a:lstStyle/>
          <a:p>
            <a:pPr marL="342900" lvl="0" indent="228600" algn="ctr">
              <a:spcBef>
                <a:spcPct val="20000"/>
              </a:spcBef>
              <a:buClr>
                <a:srgbClr val="000000"/>
              </a:buClr>
              <a:buSzPct val="25000"/>
              <a:defRPr/>
            </a:pPr>
            <a:r>
              <a:rPr lang="ru-RU" sz="4800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... і </a:t>
            </a:r>
            <a:r>
              <a:rPr lang="ru-RU" sz="4800" b="1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багато</a:t>
            </a:r>
            <a:r>
              <a:rPr lang="ru-RU" sz="4800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4800" b="1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іншого</a:t>
            </a:r>
            <a:endParaRPr kumimoji="0" lang="ru-RU" sz="8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Shape 281"/>
          <p:cNvSpPr>
            <a:spLocks noChangeArrowheads="1"/>
          </p:cNvSpPr>
          <p:nvPr/>
        </p:nvSpPr>
        <p:spPr bwMode="auto">
          <a:xfrm>
            <a:off x="3059832" y="914400"/>
            <a:ext cx="3730625" cy="3765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00034" y="4643446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Shape 283"/>
          <p:cNvSpPr txBox="1">
            <a:spLocks/>
          </p:cNvSpPr>
          <p:nvPr/>
        </p:nvSpPr>
        <p:spPr>
          <a:xfrm>
            <a:off x="646113" y="4627563"/>
            <a:ext cx="8156575" cy="565150"/>
          </a:xfrm>
          <a:prstGeom prst="rect">
            <a:avLst/>
          </a:prstGeom>
          <a:ln/>
        </p:spPr>
        <p:txBody>
          <a:bodyPr vert="horz" lIns="91425" tIns="91425" rIns="91425" bIns="91425" rtlCol="0">
            <a:normAutofit/>
          </a:bodyPr>
          <a:lstStyle/>
          <a:p>
            <a:pPr marL="342900" lvl="0" indent="-342900" algn="ctr">
              <a:spcBef>
                <a:spcPts val="600"/>
              </a:spcBef>
              <a:buClr>
                <a:srgbClr val="000000"/>
              </a:buClr>
              <a:buSzPct val="25000"/>
              <a:defRPr/>
            </a:pPr>
            <a:r>
              <a:rPr lang="ru-RU" sz="2400" b="1" dirty="0" err="1"/>
              <a:t>Почніть</a:t>
            </a:r>
            <a:r>
              <a:rPr lang="ru-RU" sz="2400" b="1" dirty="0"/>
              <a:t> роботу з </a:t>
            </a:r>
            <a:r>
              <a:rPr lang="en-US" sz="2400" b="1" dirty="0"/>
              <a:t>Google Apps </a:t>
            </a:r>
            <a:r>
              <a:rPr lang="ru-RU" sz="2400" b="1" dirty="0" err="1"/>
              <a:t>вже</a:t>
            </a:r>
            <a:r>
              <a:rPr lang="ru-RU" sz="2400" b="1" dirty="0"/>
              <a:t> зараз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hape 280"/>
          <p:cNvSpPr>
            <a:spLocks noChangeArrowheads="1"/>
          </p:cNvSpPr>
          <p:nvPr/>
        </p:nvSpPr>
        <p:spPr bwMode="auto">
          <a:xfrm>
            <a:off x="971550" y="5580063"/>
            <a:ext cx="2606675" cy="69532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 sz="140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13" name="Shape 284"/>
          <p:cNvSpPr txBox="1">
            <a:spLocks noChangeArrowheads="1"/>
          </p:cNvSpPr>
          <p:nvPr/>
        </p:nvSpPr>
        <p:spPr bwMode="auto">
          <a:xfrm>
            <a:off x="1250950" y="5500688"/>
            <a:ext cx="2046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SzPct val="25000"/>
            </a:pPr>
            <a:r>
              <a:rPr lang="ru-RU" b="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Безкоштовна</a:t>
            </a:r>
            <a:r>
              <a:rPr lang="ru-RU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пробна </a:t>
            </a:r>
            <a:r>
              <a:rPr lang="ru-RU" b="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версія</a:t>
            </a:r>
            <a:endParaRPr lang="ru-RU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Shape 279"/>
          <p:cNvSpPr>
            <a:spLocks noChangeArrowheads="1"/>
          </p:cNvSpPr>
          <p:nvPr/>
        </p:nvSpPr>
        <p:spPr bwMode="auto">
          <a:xfrm>
            <a:off x="5576888" y="5565775"/>
            <a:ext cx="2620962" cy="7239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 sz="140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15" name="Shape 286"/>
          <p:cNvSpPr txBox="1">
            <a:spLocks noChangeArrowheads="1"/>
          </p:cNvSpPr>
          <p:nvPr/>
        </p:nvSpPr>
        <p:spPr bwMode="auto">
          <a:xfrm>
            <a:off x="5724525" y="5475288"/>
            <a:ext cx="2408238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SzPct val="25000"/>
            </a:pPr>
            <a:r>
              <a:rPr lang="ru-RU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Центр </a:t>
            </a:r>
            <a:r>
              <a:rPr lang="ru-RU" b="1" dirty="0" err="1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ресурсів</a:t>
            </a:r>
            <a:r>
              <a:rPr lang="ru-RU" b="1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по </a:t>
            </a:r>
            <a:r>
              <a:rPr lang="ru-RU" b="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впровадженню</a:t>
            </a:r>
            <a:endParaRPr lang="ru-RU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облака, линии, синева - 1680x1050 &quot; reWall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99574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Содержимое 3" descr="screenshots_calendar_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4480" y="2214554"/>
            <a:ext cx="5429250" cy="31432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Календарь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6021288"/>
            <a:ext cx="5442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Ефективно плануйте свій час!!!!</a:t>
            </a:r>
            <a:endParaRPr lang="ru-RU" sz="2400" dirty="0"/>
          </a:p>
        </p:txBody>
      </p:sp>
      <p:pic>
        <p:nvPicPr>
          <p:cNvPr id="7" name="Picture 4" descr="http://www.google.com/images/icons/product/calendar-64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142852"/>
            <a:ext cx="609600" cy="609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752452"/>
            <a:ext cx="8892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Створено </a:t>
            </a:r>
            <a:r>
              <a:rPr lang="ru-RU" sz="2000" dirty="0" err="1" smtClean="0"/>
              <a:t>спільний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календар</a:t>
            </a:r>
            <a:r>
              <a:rPr lang="ru-RU" sz="2000" dirty="0" smtClean="0"/>
              <a:t>  </a:t>
            </a:r>
            <a:r>
              <a:rPr lang="en-US" sz="2000" dirty="0" smtClean="0"/>
              <a:t>Google</a:t>
            </a:r>
            <a:r>
              <a:rPr lang="ru-RU" sz="2000" dirty="0" smtClean="0"/>
              <a:t>, в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додаються</a:t>
            </a:r>
            <a:r>
              <a:rPr lang="ru-RU" sz="2000" dirty="0" smtClean="0"/>
              <a:t> заходи, </a:t>
            </a:r>
            <a:r>
              <a:rPr lang="ru-RU" sz="2000" dirty="0" err="1" smtClean="0"/>
              <a:t>спільни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педагогічного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колективу</a:t>
            </a:r>
            <a:r>
              <a:rPr lang="ru-RU" sz="2000" dirty="0" smtClean="0"/>
              <a:t> центра. Календарем почали активно </a:t>
            </a:r>
            <a:r>
              <a:rPr lang="ru-RU" sz="2000" dirty="0" err="1" smtClean="0"/>
              <a:t>користуватися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педагогів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надало</a:t>
            </a:r>
            <a:r>
              <a:rPr lang="ru-RU" sz="2000" dirty="0" smtClean="0"/>
              <a:t> </a:t>
            </a:r>
            <a:r>
              <a:rPr lang="ru-RU" sz="2000" dirty="0" err="1" smtClean="0"/>
              <a:t>змогу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значно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спростити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</a:t>
            </a:r>
            <a:r>
              <a:rPr lang="ru-RU" sz="2000" dirty="0" smtClean="0"/>
              <a:t>  </a:t>
            </a:r>
            <a:r>
              <a:rPr lang="ru-RU" sz="2000" dirty="0" err="1" smtClean="0"/>
              <a:t>інформування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співробітників</a:t>
            </a:r>
            <a:r>
              <a:rPr lang="ru-RU" sz="2000" dirty="0" smtClean="0"/>
              <a:t>  про </a:t>
            </a:r>
            <a:r>
              <a:rPr lang="ru-RU" sz="2000" dirty="0" err="1" smtClean="0"/>
              <a:t>проведення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заходів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надання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звітності</a:t>
            </a:r>
            <a:r>
              <a:rPr lang="ru-RU" sz="2000" dirty="0" smtClean="0"/>
              <a:t>. 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облака, линии, синева - 1680x1050 &quot; reWall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99574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214290"/>
            <a:ext cx="7358114" cy="1800493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04685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Open Sans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Open Sans"/>
                <a:cs typeface="Arial" pitchFamily="34" charset="0"/>
              </a:rPr>
              <a:t>Диск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Open Sans"/>
                <a:cs typeface="Arial" pitchFamily="34" charset="0"/>
              </a:rPr>
              <a:t>Безмежні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Open Sans"/>
                <a:cs typeface="Arial" pitchFamily="34" charset="0"/>
              </a:rPr>
              <a:t>можливості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Open Sans"/>
                <a:cs typeface="Arial" pitchFamily="34" charset="0"/>
              </a:rPr>
              <a:t>збереження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Open Sans"/>
                <a:cs typeface="Arial" pitchFamily="34" charset="0"/>
              </a:rPr>
              <a:t>даних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Open Sans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Open Sans"/>
                <a:cs typeface="Arial" pitchFamily="34" charset="0"/>
              </a:rPr>
              <a:t>спрощення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Open Sans"/>
                <a:cs typeface="Arial" pitchFamily="34" charset="0"/>
              </a:rPr>
              <a:t> доступу 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Open Sans"/>
                <a:cs typeface="Arial" pitchFamily="34" charset="0"/>
              </a:rPr>
              <a:t>обміну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Open Sans"/>
                <a:cs typeface="Arial" pitchFamily="34" charset="0"/>
              </a:rPr>
              <a:t> ними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1026" name="Picture 2" descr="http://www.google.com/intx/ru/enterprise/apps/images/products/screenshots_drive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688" y="1844824"/>
            <a:ext cx="5976664" cy="3946094"/>
          </a:xfrm>
          <a:prstGeom prst="rect">
            <a:avLst/>
          </a:prstGeom>
          <a:noFill/>
        </p:spPr>
      </p:pic>
      <p:pic>
        <p:nvPicPr>
          <p:cNvPr id="4" name="Рисунок 3" descr="drive-6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571480"/>
            <a:ext cx="609600" cy="609600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>
            <a:off x="357158" y="5517232"/>
            <a:ext cx="4038600" cy="1180728"/>
          </a:xfrm>
        </p:spPr>
        <p:txBody>
          <a:bodyPr/>
          <a:lstStyle/>
          <a:p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30 ГБ дискового простору!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облака, линии, синева - 1680x1050 &quot; reWall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99574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chemeClr val="tx1"/>
                </a:solidFill>
              </a:rPr>
              <a:t>З </a:t>
            </a:r>
            <a:r>
              <a:rPr lang="ru-RU" dirty="0" err="1">
                <a:solidFill>
                  <a:schemeClr val="tx1"/>
                </a:solidFill>
              </a:rPr>
              <a:t>Google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Apps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навчальних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закладів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дані</a:t>
            </a:r>
            <a:r>
              <a:rPr lang="ru-RU" dirty="0">
                <a:solidFill>
                  <a:schemeClr val="tx1"/>
                </a:solidFill>
              </a:rPr>
              <a:t> автоматично </a:t>
            </a:r>
            <a:r>
              <a:rPr lang="ru-RU" dirty="0" err="1">
                <a:solidFill>
                  <a:schemeClr val="tx1"/>
                </a:solidFill>
              </a:rPr>
              <a:t>зберігаються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хмарі</a:t>
            </a:r>
            <a:r>
              <a:rPr lang="ru-RU" dirty="0">
                <a:solidFill>
                  <a:schemeClr val="tx1"/>
                </a:solidFill>
              </a:rPr>
              <a:t>, а вся робота </a:t>
            </a:r>
            <a:r>
              <a:rPr lang="ru-RU" dirty="0" err="1">
                <a:solidFill>
                  <a:schemeClr val="tx1"/>
                </a:solidFill>
              </a:rPr>
              <a:t>ведеться</a:t>
            </a:r>
            <a:r>
              <a:rPr lang="ru-RU" dirty="0">
                <a:solidFill>
                  <a:schemeClr val="tx1"/>
                </a:solidFill>
              </a:rPr>
              <a:t> через </a:t>
            </a:r>
            <a:r>
              <a:rPr lang="ru-RU" dirty="0" err="1">
                <a:solidFill>
                  <a:schemeClr val="tx1"/>
                </a:solidFill>
              </a:rPr>
              <a:t>Інтернет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dirty="0">
                <a:solidFill>
                  <a:schemeClr val="tx1"/>
                </a:solidFill>
              </a:rPr>
              <a:t>  </a:t>
            </a:r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dirty="0" err="1" smtClean="0">
                <a:solidFill>
                  <a:schemeClr val="tx1"/>
                </a:solidFill>
              </a:rPr>
              <a:t>Електронні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листи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документи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календарі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сайти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відкривати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редагувати</a:t>
            </a:r>
            <a:r>
              <a:rPr lang="ru-RU" dirty="0">
                <a:solidFill>
                  <a:schemeClr val="tx1"/>
                </a:solidFill>
              </a:rPr>
              <a:t> практично з будь-</a:t>
            </a:r>
            <a:r>
              <a:rPr lang="ru-RU" dirty="0" err="1">
                <a:solidFill>
                  <a:schemeClr val="tx1"/>
                </a:solidFill>
              </a:rPr>
              <a:t>якого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мобільного</a:t>
            </a:r>
            <a:r>
              <a:rPr lang="ru-RU" dirty="0">
                <a:solidFill>
                  <a:schemeClr val="tx1"/>
                </a:solidFill>
              </a:rPr>
              <a:t> пристрою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планшетного ПК в будь-</a:t>
            </a:r>
            <a:r>
              <a:rPr lang="ru-RU" dirty="0" err="1">
                <a:solidFill>
                  <a:schemeClr val="tx1"/>
                </a:solidFill>
              </a:rPr>
              <a:t>який</a:t>
            </a:r>
            <a:r>
              <a:rPr lang="ru-RU" dirty="0">
                <a:solidFill>
                  <a:schemeClr val="tx1"/>
                </a:solidFill>
              </a:rPr>
              <a:t> час і в будь-</a:t>
            </a:r>
            <a:r>
              <a:rPr lang="ru-RU" dirty="0" err="1">
                <a:solidFill>
                  <a:schemeClr val="tx1"/>
                </a:solidFill>
              </a:rPr>
              <a:t>якому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місці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cap="all" dirty="0" err="1"/>
              <a:t>хмарні</a:t>
            </a:r>
            <a:r>
              <a:rPr lang="ru-RU" cap="all" dirty="0"/>
              <a:t> </a:t>
            </a:r>
            <a:r>
              <a:rPr lang="ru-RU" cap="all" dirty="0" err="1"/>
              <a:t>сховища</a:t>
            </a:r>
            <a:endParaRPr lang="ru-RU" cap="al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облака, линии, синева - 1680x1050 &quot; reWall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99574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7" y="37771"/>
            <a:ext cx="9480102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300" dirty="0" smtClean="0">
                <a:solidFill>
                  <a:schemeClr val="tx1"/>
                </a:solidFill>
              </a:rPr>
              <a:t>	</a:t>
            </a:r>
            <a:r>
              <a:rPr lang="ru-RU" sz="2000" dirty="0" err="1" smtClean="0">
                <a:solidFill>
                  <a:schemeClr val="tx1"/>
                </a:solidFill>
              </a:rPr>
              <a:t>Данні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сервіси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можна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використати</a:t>
            </a:r>
            <a:r>
              <a:rPr lang="ru-RU" sz="2000" dirty="0" smtClean="0">
                <a:solidFill>
                  <a:schemeClr val="tx1"/>
                </a:solidFill>
              </a:rPr>
              <a:t> як </a:t>
            </a:r>
            <a:r>
              <a:rPr lang="ru-RU" sz="2000" dirty="0" err="1" smtClean="0">
                <a:solidFill>
                  <a:schemeClr val="tx1"/>
                </a:solidFill>
              </a:rPr>
              <a:t>окремі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застосування</a:t>
            </a:r>
            <a:r>
              <a:rPr lang="ru-RU" sz="2000" dirty="0" smtClean="0">
                <a:solidFill>
                  <a:schemeClr val="tx1"/>
                </a:solidFill>
              </a:rPr>
              <a:t>, а </a:t>
            </a:r>
            <a:r>
              <a:rPr lang="ru-RU" sz="2000" dirty="0" err="1" smtClean="0">
                <a:solidFill>
                  <a:schemeClr val="tx1"/>
                </a:solidFill>
              </a:rPr>
              <a:t>можна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створити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єдину</a:t>
            </a:r>
            <a:r>
              <a:rPr lang="ru-RU" sz="2000" dirty="0" smtClean="0">
                <a:solidFill>
                  <a:schemeClr val="tx1"/>
                </a:solidFill>
              </a:rPr>
              <a:t> систему, </a:t>
            </a:r>
            <a:r>
              <a:rPr lang="ru-RU" sz="2000" dirty="0" err="1" smtClean="0">
                <a:solidFill>
                  <a:schemeClr val="tx1"/>
                </a:solidFill>
              </a:rPr>
              <a:t>використовуючи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можливості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інтеграції</a:t>
            </a:r>
            <a:r>
              <a:rPr lang="ru-RU" sz="2000" dirty="0" smtClean="0">
                <a:solidFill>
                  <a:schemeClr val="tx1"/>
                </a:solidFill>
              </a:rPr>
              <a:t>, а </a:t>
            </a:r>
            <a:r>
              <a:rPr lang="ru-RU" sz="2000" dirty="0" err="1" smtClean="0">
                <a:solidFill>
                  <a:schemeClr val="tx1"/>
                </a:solidFill>
              </a:rPr>
              <a:t>також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інструменти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автоматизації</a:t>
            </a:r>
            <a:r>
              <a:rPr lang="ru-RU" sz="2000" dirty="0" smtClean="0">
                <a:solidFill>
                  <a:schemeClr val="tx1"/>
                </a:solidFill>
              </a:rPr>
              <a:t> для </a:t>
            </a:r>
            <a:r>
              <a:rPr lang="ru-RU" sz="2000" dirty="0" err="1" smtClean="0">
                <a:solidFill>
                  <a:schemeClr val="tx1"/>
                </a:solidFill>
              </a:rPr>
              <a:t>вирішення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прикладних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завдань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	Ми </a:t>
            </a:r>
            <a:r>
              <a:rPr lang="ru-RU" sz="2000" dirty="0" err="1" smtClean="0">
                <a:solidFill>
                  <a:schemeClr val="tx1"/>
                </a:solidFill>
              </a:rPr>
              <a:t>вибрали</a:t>
            </a:r>
            <a:r>
              <a:rPr lang="ru-RU" sz="2000" dirty="0" smtClean="0">
                <a:solidFill>
                  <a:schemeClr val="tx1"/>
                </a:solidFill>
              </a:rPr>
              <a:t> для себе  </a:t>
            </a:r>
            <a:r>
              <a:rPr lang="ru-RU" sz="2000" dirty="0" err="1" smtClean="0">
                <a:solidFill>
                  <a:schemeClr val="tx1"/>
                </a:solidFill>
              </a:rPr>
              <a:t>декілька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варіантів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використання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Google Apps :</a:t>
            </a:r>
            <a:endParaRPr lang="uk-UA" sz="20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	</a:t>
            </a:r>
            <a:r>
              <a:rPr lang="en-US" sz="2000" dirty="0">
                <a:solidFill>
                  <a:schemeClr val="tx1"/>
                </a:solidFill>
              </a:rPr>
              <a:t> Google </a:t>
            </a:r>
            <a:r>
              <a:rPr lang="uk-UA" sz="2000" dirty="0" smtClean="0">
                <a:solidFill>
                  <a:schemeClr val="tx1"/>
                </a:solidFill>
              </a:rPr>
              <a:t>+ для </a:t>
            </a:r>
            <a:r>
              <a:rPr lang="uk-UA" sz="2000" dirty="0" err="1" smtClean="0">
                <a:solidFill>
                  <a:schemeClr val="tx1"/>
                </a:solidFill>
              </a:rPr>
              <a:t>домена</a:t>
            </a:r>
            <a:r>
              <a:rPr lang="uk-UA" sz="2000" dirty="0" smtClean="0">
                <a:solidFill>
                  <a:schemeClr val="tx1"/>
                </a:solidFill>
              </a:rPr>
              <a:t> ОЦ ПТО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  <a:r>
              <a:rPr lang="ru-RU" sz="2000" dirty="0" smtClean="0">
                <a:solidFill>
                  <a:schemeClr val="tx1"/>
                </a:solidFill>
              </a:rPr>
              <a:t>ресурс, </a:t>
            </a:r>
            <a:r>
              <a:rPr lang="ru-RU" sz="2000" dirty="0" err="1" smtClean="0">
                <a:solidFill>
                  <a:schemeClr val="tx1"/>
                </a:solidFill>
              </a:rPr>
              <a:t>доступний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тільки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співробітникам</a:t>
            </a:r>
            <a:r>
              <a:rPr lang="ru-RU" sz="2000" dirty="0" smtClean="0">
                <a:solidFill>
                  <a:schemeClr val="tx1"/>
                </a:solidFill>
              </a:rPr>
              <a:t> Центру, на </a:t>
            </a:r>
            <a:r>
              <a:rPr lang="ru-RU" sz="2000" dirty="0" err="1" smtClean="0">
                <a:solidFill>
                  <a:schemeClr val="tx1"/>
                </a:solidFill>
              </a:rPr>
              <a:t>якому</a:t>
            </a:r>
            <a:r>
              <a:rPr lang="ru-RU" sz="2000" dirty="0" smtClean="0">
                <a:solidFill>
                  <a:schemeClr val="tx1"/>
                </a:solidFill>
              </a:rPr>
              <a:t> вони </a:t>
            </a:r>
            <a:r>
              <a:rPr lang="ru-RU" sz="2000" dirty="0" err="1" smtClean="0">
                <a:solidFill>
                  <a:schemeClr val="tx1"/>
                </a:solidFill>
              </a:rPr>
              <a:t>можуть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отримати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інформацію</a:t>
            </a:r>
            <a:r>
              <a:rPr lang="ru-RU" sz="2000" dirty="0" smtClean="0">
                <a:solidFill>
                  <a:schemeClr val="tx1"/>
                </a:solidFill>
              </a:rPr>
              <a:t> про </a:t>
            </a:r>
            <a:r>
              <a:rPr lang="ru-RU" sz="2000" dirty="0" err="1" smtClean="0">
                <a:solidFill>
                  <a:schemeClr val="tx1"/>
                </a:solidFill>
              </a:rPr>
              <a:t>останні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новини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ознайомитися</a:t>
            </a:r>
            <a:r>
              <a:rPr lang="ru-RU" sz="2000" dirty="0" smtClean="0">
                <a:solidFill>
                  <a:schemeClr val="tx1"/>
                </a:solidFill>
              </a:rPr>
              <a:t> з </a:t>
            </a:r>
            <a:r>
              <a:rPr lang="ru-RU" sz="2000" dirty="0" err="1" smtClean="0">
                <a:solidFill>
                  <a:schemeClr val="tx1"/>
                </a:solidFill>
              </a:rPr>
              <a:t>внутрішніми</a:t>
            </a:r>
            <a:r>
              <a:rPr lang="ru-RU" sz="2000" dirty="0" smtClean="0">
                <a:solidFill>
                  <a:schemeClr val="tx1"/>
                </a:solidFill>
              </a:rPr>
              <a:t> документами, </a:t>
            </a:r>
            <a:r>
              <a:rPr lang="ru-RU" sz="2000" dirty="0" err="1" smtClean="0">
                <a:solidFill>
                  <a:schemeClr val="tx1"/>
                </a:solidFill>
              </a:rPr>
              <a:t>інструкціями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навчальними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матеріалами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подивитися</a:t>
            </a:r>
            <a:r>
              <a:rPr lang="ru-RU" sz="2000" dirty="0" smtClean="0">
                <a:solidFill>
                  <a:schemeClr val="tx1"/>
                </a:solidFill>
              </a:rPr>
              <a:t> фото, </a:t>
            </a:r>
            <a:r>
              <a:rPr lang="ru-RU" sz="2000" dirty="0" err="1" smtClean="0">
                <a:solidFill>
                  <a:schemeClr val="tx1"/>
                </a:solidFill>
              </a:rPr>
              <a:t>відео</a:t>
            </a:r>
            <a:r>
              <a:rPr lang="ru-RU" sz="2000" dirty="0" smtClean="0">
                <a:solidFill>
                  <a:schemeClr val="tx1"/>
                </a:solidFill>
              </a:rPr>
              <a:t>, а </a:t>
            </a:r>
            <a:r>
              <a:rPr lang="ru-RU" sz="2000" dirty="0" err="1" smtClean="0">
                <a:solidFill>
                  <a:schemeClr val="tx1"/>
                </a:solidFill>
              </a:rPr>
              <a:t>також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отримати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іншу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необхідну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інформацію</a:t>
            </a:r>
            <a:r>
              <a:rPr lang="ru-RU" sz="2000" dirty="0" smtClean="0">
                <a:solidFill>
                  <a:schemeClr val="tx1"/>
                </a:solidFill>
              </a:rPr>
              <a:t> про </a:t>
            </a:r>
            <a:r>
              <a:rPr lang="ru-RU" sz="2000" dirty="0" err="1" smtClean="0">
                <a:solidFill>
                  <a:schemeClr val="tx1"/>
                </a:solidFill>
              </a:rPr>
              <a:t>діяльність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нашого</a:t>
            </a:r>
            <a:r>
              <a:rPr lang="ru-RU" sz="2000" dirty="0" smtClean="0">
                <a:solidFill>
                  <a:schemeClr val="tx1"/>
                </a:solidFill>
              </a:rPr>
              <a:t> Центру. </a:t>
            </a:r>
            <a:r>
              <a:rPr lang="ru-RU" sz="2000" dirty="0" err="1" smtClean="0">
                <a:solidFill>
                  <a:schemeClr val="tx1"/>
                </a:solidFill>
              </a:rPr>
              <a:t>Також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користувачі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можуть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самостійно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редагувати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зміст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деяких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розділів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брати</a:t>
            </a:r>
            <a:r>
              <a:rPr lang="ru-RU" sz="2000" dirty="0" smtClean="0">
                <a:solidFill>
                  <a:schemeClr val="tx1"/>
                </a:solidFill>
              </a:rPr>
              <a:t> участь в </a:t>
            </a:r>
            <a:r>
              <a:rPr lang="ru-RU" sz="2000" dirty="0" err="1" smtClean="0">
                <a:solidFill>
                  <a:schemeClr val="tx1"/>
                </a:solidFill>
              </a:rPr>
              <a:t>дискусіях</a:t>
            </a:r>
            <a:r>
              <a:rPr lang="ru-RU" sz="2000" dirty="0" smtClean="0">
                <a:solidFill>
                  <a:schemeClr val="tx1"/>
                </a:solidFill>
              </a:rPr>
              <a:t>, вести </a:t>
            </a:r>
            <a:r>
              <a:rPr lang="ru-RU" sz="2000" dirty="0" err="1" smtClean="0">
                <a:solidFill>
                  <a:schemeClr val="tx1"/>
                </a:solidFill>
              </a:rPr>
              <a:t>власні</a:t>
            </a:r>
            <a:r>
              <a:rPr lang="ru-RU" sz="2000" dirty="0" smtClean="0">
                <a:solidFill>
                  <a:schemeClr val="tx1"/>
                </a:solidFill>
              </a:rPr>
              <a:t> блоги.</a:t>
            </a:r>
          </a:p>
          <a:p>
            <a:pPr algn="just"/>
            <a:endParaRPr lang="ru-RU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712" y="3430867"/>
            <a:ext cx="5940152" cy="309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облака, линии, синева - 1680x1050 &quot; reWall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99574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4238625" cy="2762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539552" y="2132856"/>
            <a:ext cx="8352928" cy="43478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8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 початку </a:t>
            </a:r>
            <a:r>
              <a:rPr lang="ru-RU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навчального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року </a:t>
            </a:r>
            <a:r>
              <a:rPr lang="ru-RU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компанія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Google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запустила </a:t>
            </a:r>
            <a:r>
              <a:rPr lang="ru-RU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безкоштовний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сервіс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вчителів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Освітній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інструмент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під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назвою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"</a:t>
            </a:r>
            <a:r>
              <a:rPr lang="ru-RU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Клас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" </a:t>
            </a:r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почав </a:t>
            </a:r>
            <a:r>
              <a:rPr lang="ru-RU" sz="28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працювати</a:t>
            </a:r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 тестовому </a:t>
            </a:r>
            <a:r>
              <a:rPr lang="ru-RU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режимі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ще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травні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тепер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він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доступний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користувачів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усього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світу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476672"/>
            <a:ext cx="4032448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Удоскональте</a:t>
            </a: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навчальний</a:t>
            </a: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процес</a:t>
            </a: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за </a:t>
            </a:r>
            <a:r>
              <a:rPr lang="ru-RU" sz="24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допомогою</a:t>
            </a: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веб-</a:t>
            </a:r>
            <a:r>
              <a:rPr lang="ru-RU" sz="24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технологій</a:t>
            </a: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Google</a:t>
            </a: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21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облака, линии, синева - 1680x1050 &quot; reWall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99574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4376"/>
            <a:ext cx="8229600" cy="47017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                    </a:t>
            </a:r>
            <a:r>
              <a:rPr lang="ru-RU" sz="2400" dirty="0" smtClean="0">
                <a:solidFill>
                  <a:schemeClr val="tx1"/>
                </a:solidFill>
              </a:rPr>
              <a:t>   Простота </a:t>
            </a:r>
            <a:r>
              <a:rPr lang="ru-RU" sz="2400" dirty="0" err="1">
                <a:solidFill>
                  <a:schemeClr val="tx1"/>
                </a:solidFill>
              </a:rPr>
              <a:t>спільної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роботи</a:t>
            </a:r>
            <a:r>
              <a:rPr lang="ru-RU" sz="2400" dirty="0">
                <a:solidFill>
                  <a:schemeClr val="tx1"/>
                </a:solidFill>
              </a:rPr>
              <a:t> - </a:t>
            </a:r>
            <a:r>
              <a:rPr lang="ru-RU" sz="2400" dirty="0" err="1">
                <a:solidFill>
                  <a:schemeClr val="tx1"/>
                </a:solidFill>
              </a:rPr>
              <a:t>головна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відмінна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риса </a:t>
            </a:r>
            <a:r>
              <a:rPr lang="en-US" sz="2400" dirty="0">
                <a:solidFill>
                  <a:schemeClr val="tx1"/>
                </a:solidFill>
              </a:rPr>
              <a:t>Google Apps.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		</a:t>
            </a:r>
            <a:r>
              <a:rPr lang="ru-RU" sz="2400" dirty="0" err="1" smtClean="0">
                <a:solidFill>
                  <a:schemeClr val="tx1"/>
                </a:solidFill>
              </a:rPr>
              <a:t>Усього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кілька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кліків</a:t>
            </a:r>
            <a:r>
              <a:rPr lang="ru-RU" sz="2400" dirty="0">
                <a:solidFill>
                  <a:schemeClr val="tx1"/>
                </a:solidFill>
              </a:rPr>
              <a:t> в Документах </a:t>
            </a:r>
            <a:r>
              <a:rPr lang="en-US" sz="2400" dirty="0">
                <a:solidFill>
                  <a:schemeClr val="tx1"/>
                </a:solidFill>
              </a:rPr>
              <a:t>Google - </a:t>
            </a:r>
            <a:r>
              <a:rPr lang="ru-RU" sz="2400" dirty="0">
                <a:solidFill>
                  <a:schemeClr val="tx1"/>
                </a:solidFill>
              </a:rPr>
              <a:t>і </a:t>
            </a:r>
            <a:r>
              <a:rPr lang="ru-RU" sz="2400" dirty="0" err="1">
                <a:solidFill>
                  <a:schemeClr val="tx1"/>
                </a:solidFill>
              </a:rPr>
              <a:t>всі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учні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>
                <a:solidFill>
                  <a:schemeClr val="tx1"/>
                </a:solidFill>
              </a:rPr>
              <a:t>класі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отримають</a:t>
            </a:r>
            <a:r>
              <a:rPr lang="ru-RU" sz="2400" dirty="0">
                <a:solidFill>
                  <a:schemeClr val="tx1"/>
                </a:solidFill>
              </a:rPr>
              <a:t> доступ до </a:t>
            </a:r>
            <a:r>
              <a:rPr lang="ru-RU" sz="2400" dirty="0" err="1">
                <a:solidFill>
                  <a:schemeClr val="tx1"/>
                </a:solidFill>
              </a:rPr>
              <a:t>останньої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версії</a:t>
            </a:r>
            <a:r>
              <a:rPr lang="ru-RU" sz="2400" dirty="0">
                <a:solidFill>
                  <a:schemeClr val="tx1"/>
                </a:solidFill>
              </a:rPr>
              <a:t> документа, </a:t>
            </a:r>
            <a:r>
              <a:rPr lang="ru-RU" sz="2400" dirty="0" err="1">
                <a:solidFill>
                  <a:schemeClr val="tx1"/>
                </a:solidFill>
              </a:rPr>
              <a:t>електронної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таблиці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або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презентації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err="1">
                <a:solidFill>
                  <a:schemeClr val="tx1"/>
                </a:solidFill>
              </a:rPr>
              <a:t>Кожен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може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підключатися</a:t>
            </a:r>
            <a:r>
              <a:rPr lang="ru-RU" sz="2400" dirty="0">
                <a:solidFill>
                  <a:schemeClr val="tx1"/>
                </a:solidFill>
              </a:rPr>
              <a:t> до </a:t>
            </a:r>
            <a:r>
              <a:rPr lang="ru-RU" sz="2400" dirty="0" err="1">
                <a:solidFill>
                  <a:schemeClr val="tx1"/>
                </a:solidFill>
              </a:rPr>
              <a:t>роботи</a:t>
            </a:r>
            <a:r>
              <a:rPr lang="ru-RU" sz="2400" dirty="0">
                <a:solidFill>
                  <a:schemeClr val="tx1"/>
                </a:solidFill>
              </a:rPr>
              <a:t> і </a:t>
            </a:r>
            <a:r>
              <a:rPr lang="ru-RU" sz="2400" dirty="0" err="1">
                <a:solidFill>
                  <a:schemeClr val="tx1"/>
                </a:solidFill>
              </a:rPr>
              <a:t>вносити</a:t>
            </a:r>
            <a:r>
              <a:rPr lang="ru-RU" sz="2400" dirty="0">
                <a:solidFill>
                  <a:schemeClr val="tx1"/>
                </a:solidFill>
              </a:rPr>
              <a:t> правки </a:t>
            </a:r>
            <a:r>
              <a:rPr lang="ru-RU" sz="2400" dirty="0" err="1">
                <a:solidFill>
                  <a:schemeClr val="tx1"/>
                </a:solidFill>
              </a:rPr>
              <a:t>одночасно</a:t>
            </a:r>
            <a:r>
              <a:rPr lang="ru-RU" sz="2400" dirty="0">
                <a:solidFill>
                  <a:schemeClr val="tx1"/>
                </a:solidFill>
              </a:rPr>
              <a:t> з </a:t>
            </a:r>
            <a:r>
              <a:rPr lang="ru-RU" sz="2400" dirty="0" err="1">
                <a:solidFill>
                  <a:schemeClr val="tx1"/>
                </a:solidFill>
              </a:rPr>
              <a:t>іншими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400" dirty="0">
                <a:solidFill>
                  <a:schemeClr val="tx1"/>
                </a:solidFill>
              </a:rPr>
              <a:t>	</a:t>
            </a:r>
            <a:r>
              <a:rPr lang="ru-RU" sz="2400" dirty="0" smtClean="0">
                <a:solidFill>
                  <a:schemeClr val="tx1"/>
                </a:solidFill>
              </a:rPr>
              <a:t>	</a:t>
            </a:r>
            <a:r>
              <a:rPr lang="ru-RU" sz="2400" dirty="0" err="1" smtClean="0">
                <a:solidFill>
                  <a:schemeClr val="tx1"/>
                </a:solidFill>
              </a:rPr>
              <a:t>Відтепер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можна</a:t>
            </a:r>
            <a:r>
              <a:rPr lang="ru-RU" sz="2400" dirty="0">
                <a:solidFill>
                  <a:schemeClr val="tx1"/>
                </a:solidFill>
              </a:rPr>
              <a:t> забути про </a:t>
            </a:r>
            <a:r>
              <a:rPr lang="ru-RU" sz="2400" dirty="0" err="1" smtClean="0">
                <a:solidFill>
                  <a:schemeClr val="tx1"/>
                </a:solidFill>
              </a:rPr>
              <a:t>незручне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пересилання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прикріплених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файлів</a:t>
            </a:r>
            <a:r>
              <a:rPr lang="ru-RU" sz="2400" dirty="0">
                <a:solidFill>
                  <a:schemeClr val="tx1"/>
                </a:solidFill>
              </a:rPr>
              <a:t> по </a:t>
            </a:r>
            <a:r>
              <a:rPr lang="ru-RU" sz="2400" dirty="0" err="1">
                <a:solidFill>
                  <a:schemeClr val="tx1"/>
                </a:solidFill>
              </a:rPr>
              <a:t>електронній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пошті</a:t>
            </a:r>
            <a:r>
              <a:rPr lang="ru-RU" sz="2400" dirty="0">
                <a:solidFill>
                  <a:schemeClr val="tx1"/>
                </a:solidFill>
              </a:rPr>
              <a:t> і </a:t>
            </a:r>
            <a:r>
              <a:rPr lang="ru-RU" sz="2400" dirty="0" err="1">
                <a:solidFill>
                  <a:schemeClr val="tx1"/>
                </a:solidFill>
              </a:rPr>
              <a:t>труднощах</a:t>
            </a:r>
            <a:r>
              <a:rPr lang="ru-RU" sz="2400" dirty="0">
                <a:solidFill>
                  <a:schemeClr val="tx1"/>
                </a:solidFill>
              </a:rPr>
              <a:t> при </a:t>
            </a:r>
            <a:r>
              <a:rPr lang="ru-RU" sz="2400" dirty="0" err="1">
                <a:solidFill>
                  <a:schemeClr val="tx1"/>
                </a:solidFill>
              </a:rPr>
              <a:t>відстеження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версій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документів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sz="3600" b="1" dirty="0" err="1"/>
              <a:t>Вчіться</a:t>
            </a:r>
            <a:r>
              <a:rPr lang="ru-RU" sz="3600" b="1" dirty="0"/>
              <a:t> разом в </a:t>
            </a:r>
            <a:r>
              <a:rPr lang="ru-RU" sz="3600" b="1" dirty="0" err="1"/>
              <a:t>режимі</a:t>
            </a:r>
            <a:r>
              <a:rPr lang="ru-RU" sz="3600" b="1" dirty="0"/>
              <a:t> реального часу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Рисунок 3" descr="securit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437" y="5013177"/>
            <a:ext cx="3590650" cy="1818244"/>
          </a:xfrm>
          <a:prstGeom prst="rect">
            <a:avLst/>
          </a:prstGeom>
        </p:spPr>
      </p:pic>
      <p:grpSp>
        <p:nvGrpSpPr>
          <p:cNvPr id="6" name="Shape 23"/>
          <p:cNvGrpSpPr>
            <a:grpSpLocks noGrp="1"/>
          </p:cNvGrpSpPr>
          <p:nvPr/>
        </p:nvGrpSpPr>
        <p:grpSpPr bwMode="auto">
          <a:xfrm>
            <a:off x="-108520" y="404664"/>
            <a:ext cx="2428892" cy="1587469"/>
            <a:chOff x="2123726" y="548679"/>
            <a:chExt cx="4869158" cy="4869158"/>
          </a:xfrm>
        </p:grpSpPr>
        <p:sp>
          <p:nvSpPr>
            <p:cNvPr id="7" name="Shape 24"/>
            <p:cNvSpPr>
              <a:spLocks noChangeArrowheads="1"/>
            </p:cNvSpPr>
            <p:nvPr/>
          </p:nvSpPr>
          <p:spPr bwMode="auto">
            <a:xfrm>
              <a:off x="2123726" y="548679"/>
              <a:ext cx="4869158" cy="4869158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Shape 25"/>
            <p:cNvSpPr>
              <a:spLocks noChangeArrowheads="1"/>
            </p:cNvSpPr>
            <p:nvPr/>
          </p:nvSpPr>
          <p:spPr bwMode="auto">
            <a:xfrm>
              <a:off x="2843808" y="4005064"/>
              <a:ext cx="3600400" cy="761680"/>
            </a:xfrm>
            <a:prstGeom prst="rect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облака, линии, синева - 1680x1050 &quot; reWall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99574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 err="1">
                <a:solidFill>
                  <a:schemeClr val="tx1"/>
                </a:solidFill>
              </a:rPr>
              <a:t>Можна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створювати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класи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навчання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додавати</a:t>
            </a:r>
            <a:r>
              <a:rPr lang="ru-RU" dirty="0">
                <a:solidFill>
                  <a:schemeClr val="tx1"/>
                </a:solidFill>
              </a:rPr>
              <a:t> в них </a:t>
            </a:r>
            <a:r>
              <a:rPr lang="ru-RU" dirty="0" err="1">
                <a:solidFill>
                  <a:schemeClr val="tx1"/>
                </a:solidFill>
              </a:rPr>
              <a:t>учнів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• </a:t>
            </a:r>
            <a:r>
              <a:rPr lang="ru-RU" dirty="0" err="1">
                <a:solidFill>
                  <a:schemeClr val="tx1"/>
                </a:solidFill>
              </a:rPr>
              <a:t>Можна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відправляти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завдання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учням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організовувати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тематичні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обговорення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• </a:t>
            </a:r>
            <a:r>
              <a:rPr lang="ru-RU" dirty="0" err="1">
                <a:solidFill>
                  <a:schemeClr val="tx1"/>
                </a:solidFill>
              </a:rPr>
              <a:t>Учень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отримує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завдання</a:t>
            </a:r>
            <a:r>
              <a:rPr lang="ru-RU" dirty="0">
                <a:solidFill>
                  <a:schemeClr val="tx1"/>
                </a:solidFill>
              </a:rPr>
              <a:t> через </a:t>
            </a:r>
            <a:r>
              <a:rPr lang="ru-RU" dirty="0" err="1">
                <a:solidFill>
                  <a:schemeClr val="tx1"/>
                </a:solidFill>
              </a:rPr>
              <a:t>сервіс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виконує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онлайн в </a:t>
            </a:r>
            <a:r>
              <a:rPr lang="ru-RU" dirty="0" err="1">
                <a:solidFill>
                  <a:schemeClr val="tx1"/>
                </a:solidFill>
              </a:rPr>
              <a:t>Google</a:t>
            </a:r>
            <a:r>
              <a:rPr lang="ru-RU" dirty="0">
                <a:solidFill>
                  <a:schemeClr val="tx1"/>
                </a:solidFill>
              </a:rPr>
              <a:t> документах і </a:t>
            </a:r>
            <a:r>
              <a:rPr lang="ru-RU" dirty="0" err="1">
                <a:solidFill>
                  <a:schemeClr val="tx1"/>
                </a:solidFill>
              </a:rPr>
              <a:t>прикріплює</a:t>
            </a:r>
            <a:r>
              <a:rPr lang="ru-RU" dirty="0">
                <a:solidFill>
                  <a:schemeClr val="tx1"/>
                </a:solidFill>
              </a:rPr>
              <a:t> свою роботу до </a:t>
            </a:r>
            <a:r>
              <a:rPr lang="ru-RU" dirty="0" err="1">
                <a:solidFill>
                  <a:schemeClr val="tx1"/>
                </a:solidFill>
              </a:rPr>
              <a:t>завдання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• </a:t>
            </a:r>
            <a:r>
              <a:rPr lang="ru-RU" dirty="0" err="1">
                <a:solidFill>
                  <a:schemeClr val="tx1"/>
                </a:solidFill>
              </a:rPr>
              <a:t>Усі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документи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зберігаються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 </a:t>
            </a:r>
            <a:r>
              <a:rPr lang="ru-RU" dirty="0" err="1">
                <a:solidFill>
                  <a:schemeClr val="tx1"/>
                </a:solidFill>
              </a:rPr>
              <a:t>структурованому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вигляді</a:t>
            </a:r>
            <a:r>
              <a:rPr lang="ru-RU" dirty="0">
                <a:solidFill>
                  <a:schemeClr val="tx1"/>
                </a:solidFill>
              </a:rPr>
              <a:t> в каталогах на </a:t>
            </a:r>
            <a:r>
              <a:rPr lang="ru-RU" dirty="0" err="1">
                <a:solidFill>
                  <a:schemeClr val="tx1"/>
                </a:solidFill>
              </a:rPr>
              <a:t>Google</a:t>
            </a:r>
            <a:r>
              <a:rPr lang="ru-RU" dirty="0">
                <a:solidFill>
                  <a:schemeClr val="tx1"/>
                </a:solidFill>
              </a:rPr>
              <a:t> Диску, </a:t>
            </a:r>
            <a:r>
              <a:rPr lang="ru-RU" dirty="0" err="1">
                <a:solidFill>
                  <a:schemeClr val="tx1"/>
                </a:solidFill>
              </a:rPr>
              <a:t>ви</a:t>
            </a:r>
            <a:r>
              <a:rPr lang="ru-RU" dirty="0">
                <a:solidFill>
                  <a:schemeClr val="tx1"/>
                </a:solidFill>
              </a:rPr>
              <a:t> можете не </a:t>
            </a:r>
            <a:r>
              <a:rPr lang="ru-RU" dirty="0" err="1">
                <a:solidFill>
                  <a:schemeClr val="tx1"/>
                </a:solidFill>
              </a:rPr>
              <a:t>турбуватися</a:t>
            </a:r>
            <a:r>
              <a:rPr lang="ru-RU" dirty="0">
                <a:solidFill>
                  <a:schemeClr val="tx1"/>
                </a:solidFill>
              </a:rPr>
              <a:t> про те,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забули</a:t>
            </a:r>
            <a:r>
              <a:rPr lang="ru-RU" dirty="0">
                <a:solidFill>
                  <a:schemeClr val="tx1"/>
                </a:solidFill>
              </a:rPr>
              <a:t> роботу </a:t>
            </a:r>
            <a:r>
              <a:rPr lang="ru-RU" dirty="0" err="1">
                <a:solidFill>
                  <a:schemeClr val="tx1"/>
                </a:solidFill>
              </a:rPr>
              <a:t>вдома</a:t>
            </a:r>
            <a:r>
              <a:rPr lang="ru-RU" dirty="0">
                <a:solidFill>
                  <a:schemeClr val="tx1"/>
                </a:solidFill>
              </a:rPr>
              <a:t> і т.п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• Список </a:t>
            </a:r>
            <a:r>
              <a:rPr lang="ru-RU" dirty="0" err="1">
                <a:solidFill>
                  <a:schemeClr val="tx1"/>
                </a:solidFill>
              </a:rPr>
              <a:t>виконаних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робіт</a:t>
            </a:r>
            <a:r>
              <a:rPr lang="ru-RU" dirty="0">
                <a:solidFill>
                  <a:schemeClr val="tx1"/>
                </a:solidFill>
              </a:rPr>
              <a:t> в реальному </a:t>
            </a:r>
            <a:r>
              <a:rPr lang="ru-RU" dirty="0" err="1">
                <a:solidFill>
                  <a:schemeClr val="tx1"/>
                </a:solidFill>
              </a:rPr>
              <a:t>часі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оновлюється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панелі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викладача</a:t>
            </a:r>
            <a:r>
              <a:rPr lang="ru-RU" dirty="0">
                <a:solidFill>
                  <a:schemeClr val="tx1"/>
                </a:solidFill>
              </a:rPr>
              <a:t> - </a:t>
            </a:r>
            <a:r>
              <a:rPr lang="ru-RU" dirty="0" err="1">
                <a:solidFill>
                  <a:schemeClr val="tx1"/>
                </a:solidFill>
              </a:rPr>
              <a:t>він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перевірити</a:t>
            </a:r>
            <a:r>
              <a:rPr lang="ru-RU" dirty="0">
                <a:solidFill>
                  <a:schemeClr val="tx1"/>
                </a:solidFill>
              </a:rPr>
              <a:t> роботу, </a:t>
            </a:r>
            <a:r>
              <a:rPr lang="ru-RU" dirty="0" err="1">
                <a:solidFill>
                  <a:schemeClr val="tx1"/>
                </a:solidFill>
              </a:rPr>
              <a:t>поставити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відповідну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оцінку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написати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коментар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• Є </a:t>
            </a:r>
            <a:r>
              <a:rPr lang="ru-RU" dirty="0" err="1">
                <a:solidFill>
                  <a:schemeClr val="tx1"/>
                </a:solidFill>
              </a:rPr>
              <a:t>функція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організації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індивідуальних</a:t>
            </a:r>
            <a:r>
              <a:rPr lang="ru-RU" dirty="0">
                <a:solidFill>
                  <a:schemeClr val="tx1"/>
                </a:solidFill>
              </a:rPr>
              <a:t> занять.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rmAutofit fontScale="90000"/>
          </a:bodyPr>
          <a:lstStyle/>
          <a:p>
            <a:r>
              <a:rPr lang="ru-RU" sz="3200" dirty="0" err="1"/>
              <a:t>Фактично</a:t>
            </a:r>
            <a:r>
              <a:rPr lang="ru-RU" sz="3200" dirty="0"/>
              <a:t> </a:t>
            </a:r>
            <a:r>
              <a:rPr lang="ru-RU" sz="3200" dirty="0" err="1"/>
              <a:t>Google</a:t>
            </a:r>
            <a:r>
              <a:rPr lang="ru-RU" sz="3200" dirty="0"/>
              <a:t> </a:t>
            </a:r>
            <a:r>
              <a:rPr lang="ru-RU" sz="3200" dirty="0" err="1"/>
              <a:t>Клас</a:t>
            </a:r>
            <a:r>
              <a:rPr lang="ru-RU" sz="3200" dirty="0"/>
              <a:t> </a:t>
            </a:r>
            <a:r>
              <a:rPr lang="ru-RU" sz="3200" dirty="0" err="1"/>
              <a:t>дозволяє</a:t>
            </a:r>
            <a:r>
              <a:rPr lang="ru-RU" sz="3200" dirty="0"/>
              <a:t> </a:t>
            </a:r>
            <a:r>
              <a:rPr lang="ru-RU" sz="3200" dirty="0" err="1"/>
              <a:t>викладачам</a:t>
            </a:r>
            <a:r>
              <a:rPr lang="ru-RU" sz="3200" dirty="0"/>
              <a:t> </a:t>
            </a:r>
            <a:r>
              <a:rPr lang="ru-RU" sz="3200" dirty="0" err="1"/>
              <a:t>організувати</a:t>
            </a:r>
            <a:r>
              <a:rPr lang="ru-RU" sz="3200" dirty="0"/>
              <a:t> </a:t>
            </a:r>
            <a:r>
              <a:rPr lang="ru-RU" sz="3200" dirty="0" err="1"/>
              <a:t>стандартний</a:t>
            </a:r>
            <a:r>
              <a:rPr lang="ru-RU" sz="3200" dirty="0"/>
              <a:t> </a:t>
            </a:r>
            <a:r>
              <a:rPr lang="ru-RU" sz="3200" dirty="0" err="1"/>
              <a:t>навчальний</a:t>
            </a:r>
            <a:r>
              <a:rPr lang="ru-RU" sz="3200" dirty="0"/>
              <a:t> </a:t>
            </a:r>
            <a:r>
              <a:rPr lang="ru-RU" sz="3200" dirty="0" err="1"/>
              <a:t>процес</a:t>
            </a:r>
            <a:r>
              <a:rPr lang="ru-RU" sz="3200" dirty="0"/>
              <a:t> через </a:t>
            </a:r>
            <a:r>
              <a:rPr lang="ru-RU" sz="3200" dirty="0" err="1" smtClean="0"/>
              <a:t>Інтернет</a:t>
            </a:r>
            <a:r>
              <a:rPr lang="ru-RU" sz="3200" dirty="0"/>
              <a:t>:</a:t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80672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облака, линии, синева - 1680x1050 &quot; reWall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99574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10" descr="http://clip2net.com/clip/m19825/1367391433-060-4354k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3000364" cy="2087981"/>
          </a:xfrm>
          <a:prstGeom prst="rect">
            <a:avLst/>
          </a:prstGeom>
          <a:noFill/>
        </p:spPr>
      </p:pic>
      <p:pic>
        <p:nvPicPr>
          <p:cNvPr id="6" name="Picture 4" descr="https://lh5.googleusercontent.com/-kaPdTSp_b_g/U7lDwnBZ1eI/AAAAAAAADI0/Z1hXHNPMONY/w958-h539-no/20140704_1329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85728"/>
            <a:ext cx="3000396" cy="2076321"/>
          </a:xfrm>
          <a:prstGeom prst="rect">
            <a:avLst/>
          </a:prstGeom>
          <a:noFill/>
        </p:spPr>
      </p:pic>
      <p:pic>
        <p:nvPicPr>
          <p:cNvPr id="7" name="Picture 8" descr="http://clip2net.com/clip/m19825/1367391223-004a-3031k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01582"/>
            <a:ext cx="2642215" cy="20558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8" y="2708920"/>
            <a:ext cx="842493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навчальний заклад складається з трьох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терітеріально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відокремлених відділень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(Заболотного –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відділення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новітніх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Паустовського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відділення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індустрії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Новосельського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відділення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одного. 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об'єднанням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збільшилася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Apps, 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виросли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документообігу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 є тверда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впевненість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тому,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Apps,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розширюються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дозволять не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впоратися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проблемами,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 і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повноцінне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інформаційно-освітнє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ДНЗ ОЦ ПТО.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2357430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вул</a:t>
            </a:r>
            <a:r>
              <a:rPr lang="ru-RU" sz="1600" dirty="0" smtClean="0"/>
              <a:t>.  Ак.Заболотного,9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428992" y="2357430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вул</a:t>
            </a:r>
            <a:r>
              <a:rPr lang="ru-RU" sz="1600" dirty="0" smtClean="0"/>
              <a:t>. Паустовского, 12А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429388" y="2357430"/>
            <a:ext cx="235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вул</a:t>
            </a:r>
            <a:r>
              <a:rPr lang="ru-RU" sz="1600" dirty="0" smtClean="0"/>
              <a:t>. Новосельского,86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161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облака, линии, синева - 1680x1050 &quot; reWall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99574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34175" y="5893556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/>
                <a:ea typeface="Calibri"/>
              </a:rPr>
              <a:t>"</a:t>
            </a:r>
            <a:r>
              <a:rPr lang="ru-RU" sz="2400" dirty="0" err="1">
                <a:latin typeface="Times New Roman"/>
                <a:ea typeface="Calibri"/>
              </a:rPr>
              <a:t>Клас</a:t>
            </a:r>
            <a:r>
              <a:rPr lang="ru-RU" sz="2400" dirty="0">
                <a:latin typeface="Times New Roman"/>
                <a:ea typeface="Calibri"/>
              </a:rPr>
              <a:t>" </a:t>
            </a:r>
            <a:r>
              <a:rPr lang="ru-RU" sz="2400" dirty="0" err="1">
                <a:latin typeface="Times New Roman"/>
                <a:ea typeface="Calibri"/>
              </a:rPr>
              <a:t>доступний</a:t>
            </a:r>
            <a:r>
              <a:rPr lang="ru-RU" sz="2400" dirty="0">
                <a:latin typeface="Times New Roman"/>
                <a:ea typeface="Calibri"/>
              </a:rPr>
              <a:t> на 42 </a:t>
            </a:r>
            <a:r>
              <a:rPr lang="ru-RU" sz="2400" dirty="0" err="1">
                <a:latin typeface="Times New Roman"/>
                <a:ea typeface="Calibri"/>
              </a:rPr>
              <a:t>мовах</a:t>
            </a:r>
            <a:r>
              <a:rPr lang="ru-RU" sz="2400" dirty="0">
                <a:latin typeface="Times New Roman"/>
                <a:ea typeface="Calibri"/>
              </a:rPr>
              <a:t>, а </a:t>
            </a:r>
            <a:r>
              <a:rPr lang="ru-RU" sz="2400" dirty="0" err="1">
                <a:latin typeface="Times New Roman"/>
                <a:ea typeface="Calibri"/>
              </a:rPr>
              <a:t>також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оптимізований</a:t>
            </a:r>
            <a:r>
              <a:rPr lang="ru-RU" sz="2400" dirty="0">
                <a:latin typeface="Times New Roman"/>
                <a:ea typeface="Calibri"/>
              </a:rPr>
              <a:t> для </a:t>
            </a:r>
            <a:r>
              <a:rPr lang="ru-RU" sz="2400" dirty="0" err="1">
                <a:latin typeface="Times New Roman"/>
                <a:ea typeface="Calibri"/>
              </a:rPr>
              <a:t>роботи</a:t>
            </a:r>
            <a:r>
              <a:rPr lang="ru-RU" sz="2400" dirty="0">
                <a:latin typeface="Times New Roman"/>
                <a:ea typeface="Calibri"/>
              </a:rPr>
              <a:t> на </a:t>
            </a:r>
            <a:r>
              <a:rPr lang="ru-RU" sz="2400" dirty="0" err="1">
                <a:latin typeface="Times New Roman"/>
                <a:ea typeface="Calibri"/>
              </a:rPr>
              <a:t>мобільних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пристроях</a:t>
            </a:r>
            <a:r>
              <a:rPr lang="ru-RU" sz="2400" dirty="0">
                <a:latin typeface="Times New Roman"/>
                <a:ea typeface="Calibri"/>
              </a:rPr>
              <a:t>.</a:t>
            </a:r>
            <a:endParaRPr lang="ru-RU" sz="24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6" b="14206"/>
          <a:stretch/>
        </p:blipFill>
        <p:spPr bwMode="auto">
          <a:xfrm>
            <a:off x="603606" y="548680"/>
            <a:ext cx="7936787" cy="501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66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облака, линии, синева - 1680x1050 &quot; reWall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99574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251520" y="1484784"/>
            <a:ext cx="3240360" cy="48965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Для входу в </a:t>
            </a:r>
            <a:r>
              <a:rPr lang="ru-RU" sz="1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Клас</a:t>
            </a: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потрібен</a:t>
            </a: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акаунт</a:t>
            </a: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Служб </a:t>
            </a:r>
            <a:r>
              <a:rPr lang="en-US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Google </a:t>
            </a:r>
            <a:r>
              <a:rPr lang="ru-RU" sz="1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Увійдіть</a:t>
            </a:r>
            <a:r>
              <a:rPr lang="ru-RU" sz="1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en-US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Google </a:t>
            </a:r>
            <a:r>
              <a:rPr lang="ru-RU" sz="1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Клас</a:t>
            </a: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сторінці</a:t>
            </a: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classroom.google.com.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Натисніть</a:t>
            </a: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Викладач</a:t>
            </a: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Щоб</a:t>
            </a: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ознайомитися</a:t>
            </a: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з </a:t>
            </a:r>
            <a:r>
              <a:rPr lang="ru-RU" sz="1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оглядом</a:t>
            </a: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Google </a:t>
            </a:r>
            <a:r>
              <a:rPr lang="ru-RU" sz="1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Класу</a:t>
            </a: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натисніть</a:t>
            </a: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Дізнатися</a:t>
            </a: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як </a:t>
            </a:r>
            <a:r>
              <a:rPr lang="ru-RU" sz="1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працює</a:t>
            </a: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Клас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7" name="Picture 2" descr="C:\Users\MacBook\Pictures\Клаассс\clas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3270870" cy="234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576" y="3140968"/>
            <a:ext cx="5111750" cy="3183173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95536" y="116632"/>
            <a:ext cx="2592288" cy="122413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1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Вхід</a:t>
            </a:r>
            <a:r>
              <a:rPr lang="ru-RU" sz="3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і початок </a:t>
            </a:r>
            <a:r>
              <a:rPr lang="ru-RU" sz="31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роботи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811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облака, линии, синева - 1680x1050 &quot; reWall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99574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39552" y="404664"/>
            <a:ext cx="763284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Одним з </a:t>
            </a:r>
            <a:r>
              <a:rPr lang="ru-RU" sz="2200" dirty="0" err="1" smtClean="0"/>
              <a:t>етапів</a:t>
            </a:r>
            <a:r>
              <a:rPr lang="ru-RU" sz="2200" dirty="0" smtClean="0"/>
              <a:t> </a:t>
            </a:r>
            <a:r>
              <a:rPr lang="ru-RU" sz="2200" dirty="0" err="1" smtClean="0"/>
              <a:t>впровадження</a:t>
            </a:r>
            <a:r>
              <a:rPr lang="ru-RU" sz="2200" dirty="0" smtClean="0"/>
              <a:t> </a:t>
            </a:r>
            <a:r>
              <a:rPr lang="en-US" sz="2200" dirty="0"/>
              <a:t>Google Apps </a:t>
            </a:r>
            <a:r>
              <a:rPr lang="ru-RU" sz="2200" dirty="0"/>
              <a:t>в </a:t>
            </a:r>
            <a:r>
              <a:rPr lang="ru-RU" sz="2200" dirty="0" err="1"/>
              <a:t>нашому</a:t>
            </a:r>
            <a:r>
              <a:rPr lang="ru-RU" sz="2200" dirty="0"/>
              <a:t> </a:t>
            </a:r>
            <a:r>
              <a:rPr lang="ru-RU" sz="2200" dirty="0" err="1"/>
              <a:t>навчальному</a:t>
            </a:r>
            <a:r>
              <a:rPr lang="ru-RU" sz="2200" dirty="0"/>
              <a:t> </a:t>
            </a:r>
            <a:r>
              <a:rPr lang="ru-RU" sz="2200" dirty="0" err="1"/>
              <a:t>закладі</a:t>
            </a:r>
            <a:r>
              <a:rPr lang="ru-RU" sz="2200" dirty="0"/>
              <a:t> </a:t>
            </a:r>
            <a:r>
              <a:rPr lang="ru-RU" sz="2200" dirty="0" smtClean="0"/>
              <a:t> - </a:t>
            </a:r>
            <a:r>
              <a:rPr lang="ru-RU" sz="2200" dirty="0" err="1" smtClean="0"/>
              <a:t>розробка</a:t>
            </a:r>
            <a:r>
              <a:rPr lang="ru-RU" sz="2200" dirty="0" smtClean="0"/>
              <a:t> і </a:t>
            </a:r>
            <a:r>
              <a:rPr lang="ru-RU" sz="2200" dirty="0" err="1" smtClean="0"/>
              <a:t>ведення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педпрацівниками</a:t>
            </a:r>
            <a:r>
              <a:rPr lang="ru-RU" sz="2200" dirty="0" smtClean="0"/>
              <a:t> </a:t>
            </a:r>
            <a:r>
              <a:rPr lang="ru-RU" sz="2200" dirty="0" err="1" smtClean="0"/>
              <a:t>тематичних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блогів</a:t>
            </a:r>
            <a:r>
              <a:rPr lang="ru-RU" sz="2200" dirty="0" smtClean="0"/>
              <a:t> </a:t>
            </a:r>
            <a:r>
              <a:rPr lang="ru-RU" sz="2200" dirty="0"/>
              <a:t>на </a:t>
            </a:r>
            <a:r>
              <a:rPr lang="ru-RU" sz="2200" dirty="0" err="1"/>
              <a:t>платформі</a:t>
            </a:r>
            <a:r>
              <a:rPr lang="ru-RU" sz="2200" dirty="0"/>
              <a:t> </a:t>
            </a:r>
            <a:r>
              <a:rPr lang="en-US" sz="2200" dirty="0"/>
              <a:t>Blogger. </a:t>
            </a:r>
            <a:r>
              <a:rPr lang="uk-UA" sz="2200" dirty="0" smtClean="0"/>
              <a:t>На сьогоднішній день більшість викладачів та майстрів виробничого навчання мають власні </a:t>
            </a:r>
            <a:r>
              <a:rPr lang="uk-UA" sz="2200" dirty="0" err="1" smtClean="0"/>
              <a:t>блоги</a:t>
            </a:r>
            <a:r>
              <a:rPr lang="uk-UA" sz="2200" dirty="0" smtClean="0"/>
              <a:t>, в яких вони публікують свої методичні розробки, плани уроків, теоретичні відомості до них, тести для самоконтролю та інші матеріали…..</a:t>
            </a:r>
            <a:endParaRPr lang="uk-UA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0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Створення</a:t>
            </a:r>
            <a:r>
              <a:rPr lang="ru-RU" sz="3200" b="1" dirty="0" smtClean="0"/>
              <a:t> </a:t>
            </a:r>
            <a:r>
              <a:rPr lang="ru-RU" sz="3200" b="1" dirty="0" err="1"/>
              <a:t>блогів</a:t>
            </a:r>
            <a:endParaRPr lang="ru-RU" sz="32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6" y="2951508"/>
            <a:ext cx="6948264" cy="390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151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облака, линии, синева - 1680x1050 &quot; reWall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99574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548680"/>
            <a:ext cx="7408333" cy="557748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Впровадження в навчальний процес предметних </a:t>
            </a:r>
            <a:r>
              <a:rPr lang="uk-UA" dirty="0" err="1" smtClean="0">
                <a:solidFill>
                  <a:schemeClr val="tx1"/>
                </a:solidFill>
              </a:rPr>
              <a:t>блогів</a:t>
            </a:r>
            <a:r>
              <a:rPr lang="uk-UA" dirty="0" smtClean="0">
                <a:solidFill>
                  <a:schemeClr val="tx1"/>
                </a:solidFill>
              </a:rPr>
              <a:t>, дає змогу підвищити якість навчання, посилити роботу з </a:t>
            </a:r>
            <a:r>
              <a:rPr lang="uk-UA" dirty="0" err="1" smtClean="0">
                <a:solidFill>
                  <a:schemeClr val="tx1"/>
                </a:solidFill>
              </a:rPr>
              <a:t>слабовстигаючими</a:t>
            </a:r>
            <a:r>
              <a:rPr lang="uk-UA" dirty="0" smtClean="0">
                <a:solidFill>
                  <a:schemeClr val="tx1"/>
                </a:solidFill>
              </a:rPr>
              <a:t> учнями, а також з учнями, які мають особливі потреби.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21" y="2173151"/>
            <a:ext cx="8219338" cy="4621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927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облака, линии, синева - 1680x1050 &quot; reWall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99574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04664"/>
            <a:ext cx="7704856" cy="1473200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tx1"/>
                </a:solidFill>
              </a:rPr>
              <a:t>Крім індивідуальних </a:t>
            </a:r>
            <a:r>
              <a:rPr lang="uk-UA" dirty="0" err="1">
                <a:solidFill>
                  <a:schemeClr val="tx1"/>
                </a:solidFill>
              </a:rPr>
              <a:t>блогів</a:t>
            </a:r>
            <a:r>
              <a:rPr lang="uk-UA" dirty="0">
                <a:solidFill>
                  <a:schemeClr val="tx1"/>
                </a:solidFill>
              </a:rPr>
              <a:t>, також створені </a:t>
            </a:r>
            <a:r>
              <a:rPr lang="uk-UA" dirty="0" err="1">
                <a:solidFill>
                  <a:schemeClr val="tx1"/>
                </a:solidFill>
              </a:rPr>
              <a:t>блоги</a:t>
            </a:r>
            <a:r>
              <a:rPr lang="uk-UA" dirty="0">
                <a:solidFill>
                  <a:schemeClr val="tx1"/>
                </a:solidFill>
              </a:rPr>
              <a:t> методичних </a:t>
            </a:r>
            <a:r>
              <a:rPr lang="uk-UA" dirty="0" err="1">
                <a:solidFill>
                  <a:schemeClr val="tx1"/>
                </a:solidFill>
              </a:rPr>
              <a:t>обєднань</a:t>
            </a:r>
            <a:r>
              <a:rPr lang="uk-UA" dirty="0">
                <a:solidFill>
                  <a:schemeClr val="tx1"/>
                </a:solidFill>
              </a:rPr>
              <a:t>, що дозволяє своєчасно обмінюватись інформацією, досвідом роботи, планувати спільні заходи та проводити засідання метод секцій у вигляді конференцій (</a:t>
            </a:r>
            <a:r>
              <a:rPr lang="uk-UA" dirty="0" err="1">
                <a:solidFill>
                  <a:schemeClr val="tx1"/>
                </a:solidFill>
              </a:rPr>
              <a:t>вебінарів</a:t>
            </a:r>
            <a:r>
              <a:rPr lang="uk-UA" dirty="0">
                <a:solidFill>
                  <a:schemeClr val="tx1"/>
                </a:solidFill>
              </a:rPr>
              <a:t>).</a:t>
            </a:r>
          </a:p>
          <a:p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6" r="14212" b="20840"/>
          <a:stretch/>
        </p:blipFill>
        <p:spPr bwMode="auto">
          <a:xfrm>
            <a:off x="1104544" y="1783266"/>
            <a:ext cx="7128792" cy="442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156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облака, линии, синева - 1680x1050 &quot; reWall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99574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14348" y="500042"/>
            <a:ext cx="7972452" cy="3992578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вебінарів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треба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додаткове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устаткування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дорогі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відеосистеми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підключитися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соціальної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платформи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Google+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проводити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 тому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підключаючи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викладачів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будь-якої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географічної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точки, а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найцікавіші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лекції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записувати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транслювати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режимі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реального часу на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YouTube.</a:t>
            </a:r>
          </a:p>
          <a:p>
            <a:endParaRPr lang="uk-UA" dirty="0"/>
          </a:p>
        </p:txBody>
      </p:sp>
      <p:pic>
        <p:nvPicPr>
          <p:cNvPr id="5" name="Picture 5" descr="Компьютер для обслуживания локальной аудитори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3786190"/>
            <a:ext cx="3571900" cy="2725634"/>
          </a:xfrm>
          <a:prstGeom prst="rect">
            <a:avLst/>
          </a:prstGeom>
          <a:noFill/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облака, линии, синева - 1680x1050 &quot; reWall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99574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/>
              <a:t>Чому</a:t>
            </a:r>
            <a:r>
              <a:rPr lang="ru-RU" sz="4000" dirty="0" smtClean="0"/>
              <a:t> ми </a:t>
            </a:r>
            <a:r>
              <a:rPr lang="ru-RU" sz="4000" dirty="0" err="1" smtClean="0"/>
              <a:t>обрали</a:t>
            </a:r>
            <a:r>
              <a:rPr lang="ru-RU" sz="4000" dirty="0" smtClean="0"/>
              <a:t> </a:t>
            </a:r>
            <a:r>
              <a:rPr lang="ru-RU" sz="4000" dirty="0" err="1" smtClean="0"/>
              <a:t>саме</a:t>
            </a:r>
            <a:r>
              <a:rPr lang="ru-RU" sz="4000" dirty="0" smtClean="0"/>
              <a:t> </a:t>
            </a:r>
            <a:r>
              <a:rPr lang="ru-RU" sz="4000" dirty="0" err="1" smtClean="0"/>
              <a:t>це</a:t>
            </a:r>
            <a:r>
              <a:rPr lang="ru-RU" sz="4000" dirty="0" smtClean="0"/>
              <a:t> </a:t>
            </a:r>
            <a:r>
              <a:rPr lang="ru-RU" sz="4000" dirty="0" err="1" smtClean="0"/>
              <a:t>рішення</a:t>
            </a:r>
            <a:r>
              <a:rPr lang="ru-RU" sz="4000" dirty="0" smtClean="0"/>
              <a:t>?</a:t>
            </a:r>
            <a:endParaRPr lang="uk-UA" sz="40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714488"/>
            <a:ext cx="8229600" cy="491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коротко - тому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зручно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Наш Центр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віддалених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нам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дійсно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зручно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колегами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особливо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зручно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десятці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гнучко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настроюється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веб-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віртуального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облака, линии, синева - 1680x1050 &quot; reWall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99574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2" descr="C:\Users\GV\Desktop\12091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183" y="2714620"/>
            <a:ext cx="6218816" cy="414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hildrens-day-2013-multiple-5135440856219648-h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4290"/>
            <a:ext cx="5029200" cy="1571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2080" y="284298"/>
            <a:ext cx="371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/>
              <a:t>Навчайтеся</a:t>
            </a:r>
            <a:r>
              <a:rPr lang="ru-RU" sz="3600" b="1" dirty="0" smtClean="0"/>
              <a:t>  разом в </a:t>
            </a:r>
            <a:r>
              <a:rPr lang="ru-RU" sz="3600" b="1" dirty="0" err="1" smtClean="0"/>
              <a:t>режимі</a:t>
            </a:r>
            <a:r>
              <a:rPr lang="ru-RU" sz="3600" b="1" dirty="0" smtClean="0"/>
              <a:t> реального часу!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928934"/>
            <a:ext cx="3143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/>
              <a:t>Дякую за увагу!!!!</a:t>
            </a:r>
            <a:endParaRPr lang="ru-RU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облака, линии, синева - 1680x1050 &quot; reWall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99574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/>
          <a:srcRect l="25417" t="24445" r="32500" b="25185"/>
          <a:stretch>
            <a:fillRect/>
          </a:stretch>
        </p:blipFill>
        <p:spPr bwMode="auto">
          <a:xfrm>
            <a:off x="714348" y="1500174"/>
            <a:ext cx="7746083" cy="50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1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Віддаленість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учбових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корпусів</a:t>
            </a:r>
            <a:r>
              <a:rPr lang="ru-RU" sz="3200" b="1" dirty="0" smtClean="0"/>
              <a:t> по </a:t>
            </a:r>
            <a:r>
              <a:rPr lang="ru-RU" sz="3200" b="1" dirty="0" err="1" smtClean="0"/>
              <a:t>місту</a:t>
            </a:r>
            <a:r>
              <a:rPr lang="ru-RU" sz="3200" b="1" dirty="0" smtClean="0"/>
              <a:t>. У </a:t>
            </a:r>
            <a:r>
              <a:rPr lang="ru-RU" sz="3200" b="1" dirty="0" err="1" smtClean="0"/>
              <a:t>зв'язку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цим</a:t>
            </a:r>
            <a:r>
              <a:rPr lang="ru-RU" sz="3200" b="1" dirty="0" smtClean="0"/>
              <a:t> потреба в </a:t>
            </a:r>
            <a:r>
              <a:rPr lang="ru-RU" sz="3200" b="1" dirty="0" err="1" smtClean="0"/>
              <a:t>мобільному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зв'язку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управлінні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контролі</a:t>
            </a:r>
            <a:r>
              <a:rPr lang="ru-RU" sz="3200" b="1" dirty="0" smtClean="0"/>
              <a:t>.</a:t>
            </a:r>
          </a:p>
          <a:p>
            <a:endParaRPr lang="ru-RU" dirty="0"/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4289906" y="2204864"/>
            <a:ext cx="1722254" cy="345638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4283968" y="2564904"/>
            <a:ext cx="864096" cy="30963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облака, линии, синева - 1680x1050 &quot; reWall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99574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285728"/>
            <a:ext cx="8858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Необхідність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використання</a:t>
            </a:r>
            <a:r>
              <a:rPr lang="ru-RU" sz="3200" b="1" dirty="0" smtClean="0"/>
              <a:t> </a:t>
            </a:r>
            <a:r>
              <a:rPr lang="en-US" sz="3200" b="1" dirty="0" smtClean="0"/>
              <a:t>Internet</a:t>
            </a:r>
            <a:r>
              <a:rPr lang="uk-UA" sz="3200" b="1" dirty="0" smtClean="0"/>
              <a:t>-</a:t>
            </a:r>
            <a:r>
              <a:rPr lang="ru-RU" sz="3200" b="1" dirty="0" smtClean="0"/>
              <a:t>ресурсу в </a:t>
            </a:r>
            <a:r>
              <a:rPr lang="ru-RU" sz="3200" b="1" dirty="0" err="1" smtClean="0"/>
              <a:t>навчальному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закладі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1628800"/>
            <a:ext cx="85725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-  </a:t>
            </a:r>
            <a:r>
              <a:rPr lang="uk-UA" sz="3600" dirty="0" smtClean="0">
                <a:solidFill>
                  <a:schemeClr val="bg1"/>
                </a:solidFill>
              </a:rPr>
              <a:t>Налагодження комунікацій між територіально  відокремленими відділеннями;</a:t>
            </a:r>
            <a:endParaRPr lang="ru-RU" sz="3600" dirty="0" smtClean="0">
              <a:solidFill>
                <a:schemeClr val="bg1"/>
              </a:solidFill>
            </a:endParaRPr>
          </a:p>
          <a:p>
            <a:r>
              <a:rPr lang="ru-RU" sz="3600" dirty="0" smtClean="0">
                <a:solidFill>
                  <a:schemeClr val="bg1"/>
                </a:solidFill>
              </a:rPr>
              <a:t>-    Робота </a:t>
            </a:r>
            <a:r>
              <a:rPr lang="uk-UA" sz="3600" dirty="0" smtClean="0">
                <a:solidFill>
                  <a:schemeClr val="bg1"/>
                </a:solidFill>
              </a:rPr>
              <a:t>з </a:t>
            </a:r>
            <a:r>
              <a:rPr lang="ru-RU" sz="3600" dirty="0" err="1" smtClean="0">
                <a:solidFill>
                  <a:schemeClr val="bg1"/>
                </a:solidFill>
              </a:rPr>
              <a:t>профорієнтації</a:t>
            </a:r>
            <a:r>
              <a:rPr lang="ru-RU" sz="3600" dirty="0">
                <a:solidFill>
                  <a:schemeClr val="bg1"/>
                </a:solidFill>
              </a:rPr>
              <a:t>;</a:t>
            </a:r>
            <a:endParaRPr lang="ru-RU" sz="3600" dirty="0" smtClean="0">
              <a:solidFill>
                <a:schemeClr val="bg1"/>
              </a:solidFill>
            </a:endParaRPr>
          </a:p>
          <a:p>
            <a:r>
              <a:rPr lang="ru-RU" sz="3600" dirty="0" smtClean="0">
                <a:solidFill>
                  <a:schemeClr val="bg1"/>
                </a:solidFill>
              </a:rPr>
              <a:t>-  </a:t>
            </a:r>
            <a:r>
              <a:rPr lang="ru-RU" sz="3600" dirty="0" err="1" smtClean="0">
                <a:solidFill>
                  <a:schemeClr val="bg1"/>
                </a:solidFill>
              </a:rPr>
              <a:t>Необхідність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пошуку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шляхів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розвитку</a:t>
            </a:r>
            <a:r>
              <a:rPr lang="ru-RU" sz="3600" dirty="0" smtClean="0">
                <a:solidFill>
                  <a:schemeClr val="bg1"/>
                </a:solidFill>
              </a:rPr>
              <a:t> Центру в </a:t>
            </a:r>
            <a:r>
              <a:rPr lang="ru-RU" sz="3600" dirty="0" err="1" smtClean="0">
                <a:solidFill>
                  <a:schemeClr val="bg1"/>
                </a:solidFill>
              </a:rPr>
              <a:t>умовах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кризи</a:t>
            </a:r>
            <a:r>
              <a:rPr lang="ru-RU" sz="3600" dirty="0">
                <a:solidFill>
                  <a:schemeClr val="bg1"/>
                </a:solidFill>
              </a:rPr>
              <a:t>;</a:t>
            </a:r>
            <a:endParaRPr lang="ru-RU" sz="3600" dirty="0" smtClean="0">
              <a:solidFill>
                <a:schemeClr val="bg1"/>
              </a:solidFill>
            </a:endParaRPr>
          </a:p>
          <a:p>
            <a:pPr indent="95250"/>
            <a:r>
              <a:rPr lang="ru-RU" sz="3600" dirty="0" smtClean="0">
                <a:solidFill>
                  <a:schemeClr val="bg1"/>
                </a:solidFill>
              </a:rPr>
              <a:t>- </a:t>
            </a:r>
            <a:r>
              <a:rPr lang="ru-RU" sz="3600" dirty="0" err="1" smtClean="0">
                <a:solidFill>
                  <a:schemeClr val="bg1"/>
                </a:solidFill>
              </a:rPr>
              <a:t>Інформування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населення</a:t>
            </a:r>
            <a:r>
              <a:rPr lang="ru-RU" sz="3600" dirty="0" smtClean="0">
                <a:solidFill>
                  <a:schemeClr val="bg1"/>
                </a:solidFill>
              </a:rPr>
              <a:t> про роботу           Центру; </a:t>
            </a:r>
            <a:endParaRPr lang="uk-UA" sz="3600" dirty="0" smtClean="0">
              <a:solidFill>
                <a:schemeClr val="bg1"/>
              </a:solidFill>
            </a:endParaRPr>
          </a:p>
          <a:p>
            <a:pPr marL="571500" indent="-571500"/>
            <a:r>
              <a:rPr lang="uk-UA" sz="3600" dirty="0" smtClean="0">
                <a:solidFill>
                  <a:schemeClr val="bg1"/>
                </a:solidFill>
              </a:rPr>
              <a:t>- Підвищення якості знань учнів.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облака, линии, синева - 1680x1050 &quot; reWalls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299574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Контингент </a:t>
            </a:r>
            <a:r>
              <a:rPr kumimoji="0" lang="uk-UA" sz="40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днз</a:t>
            </a:r>
            <a:r>
              <a:rPr kumimoji="0" lang="uk-UA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ОЦ ПТО</a:t>
            </a:r>
            <a:endParaRPr kumimoji="0" lang="ru-RU" sz="4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9388" y="1484312"/>
            <a:ext cx="3678232" cy="349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ru-RU" dirty="0"/>
              <a:t>         </a:t>
            </a:r>
            <a:r>
              <a:rPr lang="ru-RU" sz="2400" dirty="0" smtClean="0"/>
              <a:t>В ДНЗ ОЦ ПТО </a:t>
            </a:r>
            <a:r>
              <a:rPr lang="ru-RU" sz="2400" dirty="0" err="1" smtClean="0"/>
              <a:t>навчається</a:t>
            </a:r>
            <a:r>
              <a:rPr lang="ru-RU" sz="2400" dirty="0" smtClean="0"/>
              <a:t> 997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/>
              <a:t>учнів</a:t>
            </a:r>
            <a:r>
              <a:rPr lang="ru-RU" sz="2400" dirty="0" smtClean="0"/>
              <a:t> з них: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ru-RU" sz="2400" dirty="0" err="1" smtClean="0"/>
              <a:t>діти</a:t>
            </a:r>
            <a:r>
              <a:rPr lang="ru-RU" sz="2400" dirty="0" smtClean="0"/>
              <a:t>-сироти - 81 </a:t>
            </a:r>
            <a:r>
              <a:rPr lang="ru-RU" sz="2400" dirty="0" err="1" smtClean="0"/>
              <a:t>осіб</a:t>
            </a:r>
            <a:r>
              <a:rPr lang="ru-RU" sz="2400" dirty="0" smtClean="0"/>
              <a:t>; </a:t>
            </a:r>
            <a:r>
              <a:rPr lang="ru-RU" sz="2400" dirty="0" err="1" smtClean="0"/>
              <a:t>діти</a:t>
            </a:r>
            <a:r>
              <a:rPr lang="ru-RU" sz="2400" dirty="0" smtClean="0"/>
              <a:t> з </a:t>
            </a:r>
            <a:r>
              <a:rPr lang="ru-RU" sz="2400" dirty="0" err="1" smtClean="0"/>
              <a:t>порушенням</a:t>
            </a:r>
            <a:r>
              <a:rPr lang="ru-RU" sz="2400" dirty="0" smtClean="0"/>
              <a:t>  слуху - 34 </a:t>
            </a:r>
            <a:r>
              <a:rPr lang="ru-RU" sz="2400" dirty="0" err="1" smtClean="0"/>
              <a:t>осіб</a:t>
            </a:r>
            <a:r>
              <a:rPr lang="ru-RU" sz="2400" dirty="0" smtClean="0"/>
              <a:t>.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ru-RU" sz="2400" dirty="0" smtClean="0"/>
              <a:t>         ДНЗ ОЦ ПТО - </a:t>
            </a:r>
            <a:r>
              <a:rPr lang="ru-RU" sz="2400" dirty="0" err="1" smtClean="0"/>
              <a:t>єдиний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нав</a:t>
            </a:r>
            <a:r>
              <a:rPr lang="uk-UA" sz="2400" dirty="0" err="1" smtClean="0"/>
              <a:t>чальний</a:t>
            </a:r>
            <a:r>
              <a:rPr lang="ru-RU" sz="2400" dirty="0" smtClean="0"/>
              <a:t> заклад на </a:t>
            </a:r>
            <a:r>
              <a:rPr lang="ru-RU" sz="2400" dirty="0" err="1" smtClean="0"/>
              <a:t>півдні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дає</a:t>
            </a:r>
            <a:r>
              <a:rPr lang="ru-RU" sz="2400" dirty="0" smtClean="0"/>
              <a:t> </a:t>
            </a:r>
            <a:r>
              <a:rPr lang="ru-RU" sz="2400" dirty="0" err="1" smtClean="0"/>
              <a:t>інклюзивну</a:t>
            </a:r>
            <a:r>
              <a:rPr lang="ru-RU" sz="2400" dirty="0" smtClean="0"/>
              <a:t> </a:t>
            </a:r>
            <a:r>
              <a:rPr lang="ru-RU" sz="2400" dirty="0" err="1" smtClean="0"/>
              <a:t>освіту</a:t>
            </a:r>
            <a:r>
              <a:rPr lang="ru-RU" sz="2400" dirty="0" smtClean="0"/>
              <a:t> </a:t>
            </a:r>
            <a:r>
              <a:rPr lang="ru-RU" sz="2400" dirty="0" err="1" smtClean="0"/>
              <a:t>дітям</a:t>
            </a:r>
            <a:r>
              <a:rPr lang="ru-RU" sz="2400" dirty="0" smtClean="0"/>
              <a:t> з </a:t>
            </a:r>
            <a:r>
              <a:rPr lang="ru-RU" sz="2400" dirty="0" err="1" smtClean="0"/>
              <a:t>особливими</a:t>
            </a:r>
            <a:r>
              <a:rPr lang="ru-RU" sz="2400" dirty="0" smtClean="0"/>
              <a:t> потребами(з </a:t>
            </a:r>
            <a:r>
              <a:rPr lang="ru-RU" sz="2400" dirty="0" err="1" smtClean="0"/>
              <a:t>вадами</a:t>
            </a:r>
            <a:r>
              <a:rPr lang="ru-RU" sz="2400" dirty="0" smtClean="0"/>
              <a:t> слуху). </a:t>
            </a:r>
            <a:r>
              <a:rPr lang="ru-RU" sz="2400" dirty="0"/>
              <a:t>	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848844"/>
              </p:ext>
            </p:extLst>
          </p:nvPr>
        </p:nvGraphicFramePr>
        <p:xfrm>
          <a:off x="3827198" y="1916832"/>
          <a:ext cx="5410200" cy="353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6" name="Диаграмма" r:id="rId4" imgW="6096075" imgH="4067089" progId="MSGraph.Chart.8">
                  <p:embed followColorScheme="full"/>
                </p:oleObj>
              </mc:Choice>
              <mc:Fallback>
                <p:oleObj name="Диаграмма" r:id="rId4" imgW="6096075" imgH="4067089" progId="MSGraph.Chart.8">
                  <p:embed followColorScheme="full"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7198" y="1916832"/>
                        <a:ext cx="5410200" cy="353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OleChart spid="378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облака, линии, синева - 1680x1050 &quot; reWall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99574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34946" y="7450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Особливості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сучасного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навчання</a:t>
            </a:r>
            <a:r>
              <a:rPr lang="ru-RU" sz="2800" b="1" dirty="0" smtClean="0"/>
              <a:t> з </a:t>
            </a:r>
            <a:r>
              <a:rPr lang="ru-RU" sz="2800" b="1" dirty="0" err="1" smtClean="0"/>
              <a:t>використанням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інформаційних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технологій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4946" y="1268760"/>
            <a:ext cx="842968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err="1"/>
              <a:t>Серед</a:t>
            </a:r>
            <a:r>
              <a:rPr lang="ru-RU" sz="2400" i="1" dirty="0"/>
              <a:t> </a:t>
            </a:r>
            <a:r>
              <a:rPr lang="ru-RU" sz="2400" i="1" dirty="0" err="1"/>
              <a:t>основних</a:t>
            </a:r>
            <a:r>
              <a:rPr lang="ru-RU" sz="2400" i="1" dirty="0"/>
              <a:t> </a:t>
            </a:r>
            <a:r>
              <a:rPr lang="ru-RU" sz="2400" i="1" dirty="0" err="1"/>
              <a:t>принципів</a:t>
            </a:r>
            <a:r>
              <a:rPr lang="ru-RU" sz="2400" i="1" dirty="0"/>
              <a:t> </a:t>
            </a:r>
            <a:r>
              <a:rPr lang="ru-RU" sz="2400" i="1" dirty="0" err="1"/>
              <a:t>соціальних</a:t>
            </a:r>
            <a:r>
              <a:rPr lang="ru-RU" sz="2400" i="1" dirty="0"/>
              <a:t> мереж </a:t>
            </a:r>
            <a:r>
              <a:rPr lang="ru-RU" sz="2400" i="1" dirty="0" err="1"/>
              <a:t>слід</a:t>
            </a:r>
            <a:r>
              <a:rPr lang="ru-RU" sz="2400" i="1" dirty="0"/>
              <a:t> </a:t>
            </a:r>
            <a:r>
              <a:rPr lang="ru-RU" sz="2400" i="1" dirty="0" err="1" smtClean="0"/>
              <a:t>виділити</a:t>
            </a:r>
            <a:r>
              <a:rPr lang="ru-RU" sz="2400" i="1" dirty="0" smtClean="0"/>
              <a:t>:</a:t>
            </a:r>
          </a:p>
          <a:p>
            <a:pPr>
              <a:lnSpc>
                <a:spcPct val="150000"/>
              </a:lnSpc>
            </a:pPr>
            <a:endParaRPr lang="ru-RU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 smtClean="0"/>
              <a:t> </a:t>
            </a:r>
            <a:r>
              <a:rPr lang="ru-RU" sz="2000" dirty="0" err="1"/>
              <a:t>ідентифікацію</a:t>
            </a:r>
            <a:r>
              <a:rPr lang="ru-RU" sz="2000" dirty="0"/>
              <a:t> (</a:t>
            </a:r>
            <a:r>
              <a:rPr lang="ru-RU" sz="2000" dirty="0" err="1"/>
              <a:t>можливість</a:t>
            </a:r>
            <a:r>
              <a:rPr lang="ru-RU" sz="2000" dirty="0"/>
              <a:t> </a:t>
            </a:r>
            <a:r>
              <a:rPr lang="ru-RU" sz="2000" dirty="0" err="1"/>
              <a:t>вказати</a:t>
            </a:r>
            <a:r>
              <a:rPr lang="ru-RU" sz="2000" dirty="0"/>
              <a:t> </a:t>
            </a:r>
            <a:r>
              <a:rPr lang="ru-RU" sz="2000" dirty="0" err="1"/>
              <a:t>інформацію</a:t>
            </a:r>
            <a:r>
              <a:rPr lang="ru-RU" sz="2000" dirty="0"/>
              <a:t> про себе</a:t>
            </a:r>
            <a:r>
              <a:rPr lang="ru-RU" sz="2000" dirty="0" smtClean="0"/>
              <a:t>);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 smtClean="0"/>
              <a:t> </a:t>
            </a:r>
            <a:r>
              <a:rPr lang="ru-RU" sz="2000" dirty="0" err="1"/>
              <a:t>присутність</a:t>
            </a:r>
            <a:r>
              <a:rPr lang="ru-RU" sz="2000" dirty="0"/>
              <a:t> на </a:t>
            </a:r>
            <a:r>
              <a:rPr lang="ru-RU" sz="2000" dirty="0" err="1"/>
              <a:t>сайті</a:t>
            </a:r>
            <a:r>
              <a:rPr lang="ru-RU" sz="2000" dirty="0"/>
              <a:t> (</a:t>
            </a:r>
            <a:r>
              <a:rPr lang="ru-RU" sz="2000" dirty="0" err="1"/>
              <a:t>можливість</a:t>
            </a:r>
            <a:r>
              <a:rPr lang="ru-RU" sz="2000" dirty="0"/>
              <a:t> </a:t>
            </a:r>
            <a:r>
              <a:rPr lang="ru-RU" sz="2000" dirty="0" err="1"/>
              <a:t>побачити</a:t>
            </a:r>
            <a:r>
              <a:rPr lang="ru-RU" sz="2000" dirty="0"/>
              <a:t>, </a:t>
            </a:r>
            <a:r>
              <a:rPr lang="ru-RU" sz="2000" dirty="0" err="1"/>
              <a:t>хто</a:t>
            </a:r>
            <a:r>
              <a:rPr lang="ru-RU" sz="2000" dirty="0"/>
              <a:t> </a:t>
            </a:r>
            <a:r>
              <a:rPr lang="ru-RU" sz="2000" dirty="0" err="1"/>
              <a:t>нині</a:t>
            </a:r>
            <a:r>
              <a:rPr lang="ru-RU" sz="2000" dirty="0"/>
              <a:t> </a:t>
            </a:r>
            <a:r>
              <a:rPr lang="ru-RU" sz="2000" dirty="0" err="1"/>
              <a:t>знаходиться</a:t>
            </a:r>
            <a:r>
              <a:rPr lang="ru-RU" sz="2000" dirty="0"/>
              <a:t> на </a:t>
            </a:r>
            <a:r>
              <a:rPr lang="ru-RU" sz="2000" dirty="0" err="1"/>
              <a:t>сайті</a:t>
            </a:r>
            <a:r>
              <a:rPr lang="ru-RU" sz="2000" dirty="0"/>
              <a:t>); </a:t>
            </a:r>
            <a:endParaRPr lang="ru-RU" sz="20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 err="1" smtClean="0"/>
              <a:t>стосунки</a:t>
            </a:r>
            <a:r>
              <a:rPr lang="ru-RU" sz="2000" dirty="0" smtClean="0"/>
              <a:t> </a:t>
            </a:r>
            <a:r>
              <a:rPr lang="ru-RU" sz="2000" dirty="0"/>
              <a:t>(</a:t>
            </a:r>
            <a:r>
              <a:rPr lang="ru-RU" sz="2000" dirty="0" err="1"/>
              <a:t>учасники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бути </a:t>
            </a:r>
            <a:r>
              <a:rPr lang="ru-RU" sz="2000" dirty="0" err="1"/>
              <a:t>позначені</a:t>
            </a:r>
            <a:r>
              <a:rPr lang="ru-RU" sz="2000" dirty="0"/>
              <a:t> як </a:t>
            </a:r>
            <a:r>
              <a:rPr lang="ru-RU" sz="2000" dirty="0" err="1"/>
              <a:t>друзі</a:t>
            </a:r>
            <a:r>
              <a:rPr lang="ru-RU" sz="2000" dirty="0"/>
              <a:t>, </a:t>
            </a:r>
            <a:r>
              <a:rPr lang="ru-RU" sz="2000" dirty="0" err="1"/>
              <a:t>родичі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допомагає</a:t>
            </a:r>
            <a:r>
              <a:rPr lang="ru-RU" sz="2000" dirty="0"/>
              <a:t> </a:t>
            </a:r>
            <a:r>
              <a:rPr lang="ru-RU" sz="2000" dirty="0" err="1"/>
              <a:t>встановити</a:t>
            </a:r>
            <a:r>
              <a:rPr lang="ru-RU" sz="2000" dirty="0"/>
              <a:t> контакт з батьками); </a:t>
            </a:r>
            <a:endParaRPr lang="ru-RU" sz="20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 err="1" smtClean="0"/>
              <a:t>спілкування</a:t>
            </a:r>
            <a:r>
              <a:rPr lang="ru-RU" sz="2000" dirty="0" smtClean="0"/>
              <a:t> </a:t>
            </a:r>
            <a:r>
              <a:rPr lang="ru-RU" sz="2000" dirty="0"/>
              <a:t>(</a:t>
            </a:r>
            <a:r>
              <a:rPr lang="ru-RU" sz="2000" dirty="0" err="1"/>
              <a:t>можливість</a:t>
            </a:r>
            <a:r>
              <a:rPr lang="ru-RU" sz="2000" dirty="0"/>
              <a:t> </a:t>
            </a:r>
            <a:r>
              <a:rPr lang="ru-RU" sz="2000" dirty="0" err="1"/>
              <a:t>спілкуватися</a:t>
            </a:r>
            <a:r>
              <a:rPr lang="ru-RU" sz="2000" dirty="0"/>
              <a:t> з </a:t>
            </a:r>
            <a:r>
              <a:rPr lang="ru-RU" sz="2000" dirty="0" err="1"/>
              <a:t>іншими</a:t>
            </a:r>
            <a:r>
              <a:rPr lang="ru-RU" sz="2000" dirty="0"/>
              <a:t> </a:t>
            </a:r>
            <a:r>
              <a:rPr lang="ru-RU" sz="2000" dirty="0" err="1"/>
              <a:t>учасниками</a:t>
            </a:r>
            <a:r>
              <a:rPr lang="ru-RU" sz="2000" dirty="0"/>
              <a:t> </a:t>
            </a:r>
            <a:r>
              <a:rPr lang="ru-RU" sz="2000" dirty="0" err="1"/>
              <a:t>мережі</a:t>
            </a:r>
            <a:r>
              <a:rPr lang="ru-RU" sz="2000" dirty="0"/>
              <a:t>); </a:t>
            </a:r>
            <a:endParaRPr lang="ru-RU" sz="20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 err="1" smtClean="0"/>
              <a:t>групи</a:t>
            </a:r>
            <a:r>
              <a:rPr lang="ru-RU" sz="2000" dirty="0" smtClean="0"/>
              <a:t> </a:t>
            </a:r>
            <a:r>
              <a:rPr lang="ru-RU" sz="2000" dirty="0"/>
              <a:t>(</a:t>
            </a:r>
            <a:r>
              <a:rPr lang="ru-RU" sz="2000" dirty="0" err="1"/>
              <a:t>можливість</a:t>
            </a:r>
            <a:r>
              <a:rPr lang="ru-RU" sz="2000" dirty="0"/>
              <a:t> </a:t>
            </a:r>
            <a:r>
              <a:rPr lang="ru-RU" sz="2000" dirty="0" err="1"/>
              <a:t>сформувати</a:t>
            </a:r>
            <a:r>
              <a:rPr lang="ru-RU" sz="2000" dirty="0"/>
              <a:t> </a:t>
            </a:r>
            <a:r>
              <a:rPr lang="ru-RU" sz="2000" dirty="0" err="1"/>
              <a:t>співтовариства</a:t>
            </a:r>
            <a:r>
              <a:rPr lang="ru-RU" sz="2000" dirty="0"/>
              <a:t> </a:t>
            </a:r>
            <a:r>
              <a:rPr lang="ru-RU" sz="2000" dirty="0" smtClean="0"/>
              <a:t>за  </a:t>
            </a:r>
            <a:r>
              <a:rPr lang="ru-RU" sz="2000" dirty="0" err="1" smtClean="0"/>
              <a:t>інтересами</a:t>
            </a:r>
            <a:r>
              <a:rPr lang="ru-RU" sz="2000" dirty="0" smtClean="0"/>
              <a:t>);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 err="1" smtClean="0"/>
              <a:t>обмін</a:t>
            </a:r>
            <a:r>
              <a:rPr lang="ru-RU" sz="2000" dirty="0" smtClean="0"/>
              <a:t> </a:t>
            </a:r>
            <a:r>
              <a:rPr lang="ru-RU" sz="2000" dirty="0"/>
              <a:t>(</a:t>
            </a:r>
            <a:r>
              <a:rPr lang="ru-RU" sz="2000" dirty="0" err="1"/>
              <a:t>можливість</a:t>
            </a:r>
            <a:r>
              <a:rPr lang="ru-RU" sz="2000" dirty="0"/>
              <a:t> </a:t>
            </a:r>
            <a:r>
              <a:rPr lang="ru-RU" sz="2000" dirty="0" err="1"/>
              <a:t>поділитися</a:t>
            </a:r>
            <a:r>
              <a:rPr lang="ru-RU" sz="2000" dirty="0"/>
              <a:t> з </a:t>
            </a:r>
            <a:r>
              <a:rPr lang="ru-RU" sz="2000" dirty="0" err="1"/>
              <a:t>іншими</a:t>
            </a:r>
            <a:r>
              <a:rPr lang="ru-RU" sz="2000" dirty="0"/>
              <a:t> </a:t>
            </a:r>
            <a:r>
              <a:rPr lang="ru-RU" sz="2000" dirty="0" err="1"/>
              <a:t>учасниками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 err="1" smtClean="0"/>
              <a:t>важливими</a:t>
            </a:r>
            <a:r>
              <a:rPr lang="ru-RU" sz="2000" dirty="0" smtClean="0"/>
              <a:t> </a:t>
            </a:r>
            <a:r>
              <a:rPr lang="ru-RU" sz="2000" dirty="0"/>
              <a:t>для них </a:t>
            </a:r>
            <a:r>
              <a:rPr lang="ru-RU" sz="2000" dirty="0" err="1"/>
              <a:t>матеріалами</a:t>
            </a:r>
            <a:r>
              <a:rPr lang="ru-RU" sz="2000" dirty="0"/>
              <a:t> : документами, </a:t>
            </a:r>
            <a:r>
              <a:rPr lang="ru-RU" sz="2000" dirty="0" err="1"/>
              <a:t>посиланнями</a:t>
            </a:r>
            <a:r>
              <a:rPr lang="ru-RU" sz="2000" dirty="0"/>
              <a:t>, </a:t>
            </a:r>
            <a:r>
              <a:rPr lang="ru-RU" sz="2000" dirty="0" err="1"/>
              <a:t>презентаціями</a:t>
            </a:r>
            <a:r>
              <a:rPr lang="ru-RU" sz="2000" dirty="0"/>
              <a:t> і т. д.).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208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облака, линии, синева - 1680x1050 &quot; reWall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99574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42910" y="785794"/>
            <a:ext cx="77153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Для </a:t>
            </a:r>
            <a:r>
              <a:rPr lang="ru-RU" sz="2400" dirty="0" err="1" smtClean="0"/>
              <a:t>організації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унікального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освітнього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середовища</a:t>
            </a:r>
            <a:r>
              <a:rPr lang="ru-RU" sz="2400" dirty="0" smtClean="0"/>
              <a:t> є </a:t>
            </a:r>
            <a:r>
              <a:rPr lang="ru-RU" sz="2400" dirty="0" err="1" smtClean="0"/>
              <a:t>можливість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вже</a:t>
            </a:r>
            <a:r>
              <a:rPr lang="ru-RU" sz="2400" dirty="0" smtClean="0"/>
              <a:t> </a:t>
            </a:r>
            <a:r>
              <a:rPr lang="ru-RU" sz="2400" dirty="0" err="1" smtClean="0"/>
              <a:t>діючу</a:t>
            </a:r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соціальну</a:t>
            </a:r>
            <a:r>
              <a:rPr lang="ru-RU" sz="2400" dirty="0" smtClean="0"/>
              <a:t> мережу (</a:t>
            </a:r>
            <a:r>
              <a:rPr lang="en-US" sz="2400" dirty="0" smtClean="0">
                <a:hlinkClick r:id="rId3"/>
              </a:rPr>
              <a:t>www.vkontakte.com</a:t>
            </a:r>
            <a:r>
              <a:rPr lang="ru-RU" sz="2400" dirty="0" smtClean="0"/>
              <a:t>, </a:t>
            </a:r>
            <a:r>
              <a:rPr lang="ru-RU" sz="2400" dirty="0" err="1" smtClean="0">
                <a:hlinkClick r:id="rId4"/>
              </a:rPr>
              <a:t>www.odnoklassniki.ru</a:t>
            </a:r>
            <a:r>
              <a:rPr lang="ru-RU" sz="2400" dirty="0" smtClean="0"/>
              <a:t> , </a:t>
            </a:r>
            <a:r>
              <a:rPr lang="en-US" sz="2400" dirty="0" smtClean="0">
                <a:hlinkClick r:id="rId5"/>
              </a:rPr>
              <a:t>www.facebook.com</a:t>
            </a:r>
            <a:r>
              <a:rPr lang="en-US" sz="2400" dirty="0" smtClean="0"/>
              <a:t>)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побудувати</a:t>
            </a:r>
            <a:r>
              <a:rPr lang="ru-RU" sz="2400" dirty="0" smtClean="0"/>
              <a:t> свою. В нас </a:t>
            </a:r>
            <a:r>
              <a:rPr lang="ru-RU" sz="2400" dirty="0" err="1" smtClean="0"/>
              <a:t>ці</a:t>
            </a:r>
            <a:r>
              <a:rPr lang="ru-RU" sz="2400" dirty="0" smtClean="0"/>
              <a:t> </a:t>
            </a:r>
            <a:r>
              <a:rPr lang="ru-RU" sz="2400" dirty="0" err="1" smtClean="0"/>
              <a:t>мережі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працюють</a:t>
            </a:r>
            <a:r>
              <a:rPr lang="ru-RU" sz="2400" dirty="0" smtClean="0"/>
              <a:t> та </a:t>
            </a:r>
            <a:r>
              <a:rPr lang="ru-RU" sz="2400" dirty="0" err="1" smtClean="0"/>
              <a:t>налічують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понад</a:t>
            </a:r>
            <a:r>
              <a:rPr lang="ru-RU" sz="2400" dirty="0" smtClean="0"/>
              <a:t> 1000 </a:t>
            </a:r>
            <a:r>
              <a:rPr lang="ru-RU" sz="2400" dirty="0" err="1" smtClean="0"/>
              <a:t>учасників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6"/>
          <a:srcRect l="23334" t="6667" r="48750" b="53334"/>
          <a:stretch>
            <a:fillRect/>
          </a:stretch>
        </p:blipFill>
        <p:spPr bwMode="auto">
          <a:xfrm>
            <a:off x="6372800" y="3001785"/>
            <a:ext cx="2926775" cy="258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Объект 3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3001785"/>
            <a:ext cx="2271766" cy="2731471"/>
          </a:xfrm>
          <a:prstGeom prst="rect">
            <a:avLst/>
          </a:prstGeom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3001785"/>
            <a:ext cx="3342957" cy="267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облака, линии, синева - 1680x1050 &quot; reWall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99574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6115064" cy="4714908"/>
          </a:xfrm>
        </p:spPr>
        <p:txBody>
          <a:bodyPr>
            <a:normAutofit fontScale="40000" lnSpcReduction="20000"/>
          </a:bodyPr>
          <a:lstStyle/>
          <a:p>
            <a:pPr fontAlgn="base">
              <a:buNone/>
            </a:pPr>
            <a:r>
              <a:rPr lang="ru-RU" i="1" dirty="0" smtClean="0"/>
              <a:t>                </a:t>
            </a:r>
            <a:endParaRPr lang="ru-RU" dirty="0" smtClean="0"/>
          </a:p>
          <a:p>
            <a:pPr marL="0" indent="0" fontAlgn="base">
              <a:lnSpc>
                <a:spcPct val="120000"/>
              </a:lnSpc>
              <a:buNone/>
            </a:pP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5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викладачу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прийшли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інноваційні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хмарні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5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учбового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включають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5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пошту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5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календар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але і </a:t>
            </a:r>
            <a:r>
              <a:rPr lang="ru-RU" sz="5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інструментарій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спільної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над документами у </a:t>
            </a:r>
            <a:r>
              <a:rPr lang="ru-RU" sz="5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видаленому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режимі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5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ru-RU" sz="5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мільйонів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школярів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викладачів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5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всьому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пакет </a:t>
            </a:r>
            <a:r>
              <a:rPr lang="en-US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Google Apps 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5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учбових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наш </a:t>
            </a:r>
            <a:r>
              <a:rPr lang="ru-RU" sz="5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заклад  </a:t>
            </a:r>
            <a:r>
              <a:rPr lang="ru-RU" sz="5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5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успіхом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використовує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5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потреб.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74638"/>
            <a:ext cx="5543560" cy="14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Google Apps </a:t>
            </a:r>
            <a:r>
              <a:rPr lang="ru-RU" dirty="0" smtClean="0"/>
              <a:t>для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 smtClean="0"/>
              <a:t>закладів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4" name="Shape 23"/>
          <p:cNvGrpSpPr>
            <a:grpSpLocks/>
          </p:cNvGrpSpPr>
          <p:nvPr/>
        </p:nvGrpSpPr>
        <p:grpSpPr bwMode="auto">
          <a:xfrm>
            <a:off x="0" y="-857280"/>
            <a:ext cx="3187700" cy="2938463"/>
            <a:chOff x="2123726" y="548679"/>
            <a:chExt cx="4869158" cy="4869158"/>
          </a:xfrm>
        </p:grpSpPr>
        <p:sp>
          <p:nvSpPr>
            <p:cNvPr id="5" name="Shape 24"/>
            <p:cNvSpPr>
              <a:spLocks noChangeArrowheads="1"/>
            </p:cNvSpPr>
            <p:nvPr/>
          </p:nvSpPr>
          <p:spPr bwMode="auto">
            <a:xfrm>
              <a:off x="2123726" y="548679"/>
              <a:ext cx="4869158" cy="4869158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Shape 25"/>
            <p:cNvSpPr>
              <a:spLocks noChangeArrowheads="1"/>
            </p:cNvSpPr>
            <p:nvPr/>
          </p:nvSpPr>
          <p:spPr bwMode="auto">
            <a:xfrm>
              <a:off x="2843808" y="4005064"/>
              <a:ext cx="3600400" cy="761680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8" name="Содержимое 14" descr="stay_connected (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3929066"/>
            <a:ext cx="3066579" cy="25230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00430" y="1428736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Адрес:</a:t>
            </a:r>
            <a:r>
              <a:rPr lang="ru-RU" dirty="0" smtClean="0"/>
              <a:t> </a:t>
            </a:r>
            <a:r>
              <a:rPr lang="ru-RU" dirty="0" smtClean="0">
                <a:hlinkClick r:id="rId6"/>
              </a:rPr>
              <a:t>http://www.google.com/apps/intl/ru/edu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облака, линии, синева - 1680x1050 &quot; reWall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99574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27584" y="260648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/>
              <a:t>Переваги</a:t>
            </a:r>
            <a:r>
              <a:rPr lang="ru-RU" sz="3200" dirty="0"/>
              <a:t> </a:t>
            </a:r>
            <a:r>
              <a:rPr lang="ru-RU" sz="3200" dirty="0" err="1"/>
              <a:t>Google</a:t>
            </a:r>
            <a:r>
              <a:rPr lang="ru-RU" sz="3200" dirty="0"/>
              <a:t> </a:t>
            </a:r>
            <a:r>
              <a:rPr lang="ru-RU" sz="3200" dirty="0" err="1"/>
              <a:t>Apps</a:t>
            </a:r>
            <a:r>
              <a:rPr lang="ru-RU" sz="3200" dirty="0"/>
              <a:t> для </a:t>
            </a:r>
            <a:r>
              <a:rPr lang="ru-RU" sz="3200" dirty="0" err="1"/>
              <a:t>навчальних</a:t>
            </a:r>
            <a:r>
              <a:rPr lang="ru-RU" sz="3200" dirty="0"/>
              <a:t> </a:t>
            </a:r>
            <a:r>
              <a:rPr lang="ru-RU" sz="3200" dirty="0" err="1"/>
              <a:t>закладів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412776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 err="1">
                <a:solidFill>
                  <a:schemeClr val="bg1"/>
                </a:solidFill>
              </a:rPr>
              <a:t>Безпека</a:t>
            </a:r>
            <a:r>
              <a:rPr lang="ru-RU" sz="2400" dirty="0">
                <a:solidFill>
                  <a:schemeClr val="bg1"/>
                </a:solidFill>
              </a:rPr>
              <a:t> та </a:t>
            </a:r>
            <a:r>
              <a:rPr lang="ru-RU" sz="2400" dirty="0" err="1">
                <a:solidFill>
                  <a:schemeClr val="bg1"/>
                </a:solidFill>
              </a:rPr>
              <a:t>конфіденційність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насамперед</a:t>
            </a:r>
            <a:endParaRPr lang="ru-RU" sz="24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 err="1">
                <a:solidFill>
                  <a:schemeClr val="bg1"/>
                </a:solidFill>
              </a:rPr>
              <a:t>Залишайтеся</a:t>
            </a:r>
            <a:r>
              <a:rPr lang="ru-RU" sz="2400" dirty="0">
                <a:solidFill>
                  <a:schemeClr val="bg1"/>
                </a:solidFill>
              </a:rPr>
              <a:t> на </a:t>
            </a:r>
            <a:r>
              <a:rPr lang="ru-RU" sz="2400" dirty="0" err="1">
                <a:solidFill>
                  <a:schemeClr val="bg1"/>
                </a:solidFill>
              </a:rPr>
              <a:t>зв'язку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завжди</a:t>
            </a:r>
            <a:r>
              <a:rPr lang="ru-RU" sz="2400" dirty="0">
                <a:solidFill>
                  <a:schemeClr val="bg1"/>
                </a:solidFill>
              </a:rPr>
              <a:t> і </a:t>
            </a:r>
            <a:r>
              <a:rPr lang="ru-RU" sz="2400" dirty="0" err="1">
                <a:solidFill>
                  <a:schemeClr val="bg1"/>
                </a:solidFill>
              </a:rPr>
              <a:t>скрізь</a:t>
            </a:r>
            <a:endParaRPr lang="ru-RU" sz="24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 err="1">
                <a:solidFill>
                  <a:schemeClr val="bg1"/>
                </a:solidFill>
              </a:rPr>
              <a:t>Організація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взаємодії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між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учнями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викладачами</a:t>
            </a:r>
            <a:r>
              <a:rPr lang="ru-RU" sz="2400" dirty="0">
                <a:solidFill>
                  <a:schemeClr val="bg1"/>
                </a:solidFill>
              </a:rPr>
              <a:t> та </a:t>
            </a:r>
            <a:r>
              <a:rPr lang="ru-RU" sz="2400" dirty="0" err="1">
                <a:solidFill>
                  <a:schemeClr val="bg1"/>
                </a:solidFill>
              </a:rPr>
              <a:t>робочими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групами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chemeClr val="bg1"/>
                </a:solidFill>
              </a:rPr>
              <a:t>Впровадження дистанційно-модульної,інклюзивної освіти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 err="1" smtClean="0">
                <a:solidFill>
                  <a:schemeClr val="bg1"/>
                </a:solidFill>
              </a:rPr>
              <a:t>Швидке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виконання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завдань</a:t>
            </a:r>
            <a:endParaRPr lang="ru-RU" sz="24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 err="1">
                <a:solidFill>
                  <a:schemeClr val="bg1"/>
                </a:solidFill>
              </a:rPr>
              <a:t>Непомітні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Інформаційні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технології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які</a:t>
            </a:r>
            <a:r>
              <a:rPr lang="ru-RU" sz="2400" dirty="0">
                <a:solidFill>
                  <a:schemeClr val="bg1"/>
                </a:solidFill>
              </a:rPr>
              <a:t> просто </a:t>
            </a:r>
            <a:r>
              <a:rPr lang="ru-RU" sz="2400" dirty="0" err="1" smtClean="0">
                <a:solidFill>
                  <a:schemeClr val="bg1"/>
                </a:solidFill>
              </a:rPr>
              <a:t>працюють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</TotalTime>
  <Words>989</Words>
  <Application>Microsoft Office PowerPoint</Application>
  <PresentationFormat>Экран (4:3)</PresentationFormat>
  <Paragraphs>106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Волна</vt:lpstr>
      <vt:lpstr>Диаграмма</vt:lpstr>
      <vt:lpstr>Використання Інтернет-технологій  в навчальному процесі  Державного навчального закладу “Одеський центр професійно-технічної освіти”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Google Apps для навчальних закладів  </vt:lpstr>
      <vt:lpstr>Презентация PowerPoint</vt:lpstr>
      <vt:lpstr>Презентация PowerPoint</vt:lpstr>
      <vt:lpstr>Основні технології Google Apps для навчальних закладів</vt:lpstr>
      <vt:lpstr>Презентация PowerPoint</vt:lpstr>
      <vt:lpstr>Календарь </vt:lpstr>
      <vt:lpstr>Презентация PowerPoint</vt:lpstr>
      <vt:lpstr>хмарні сховища</vt:lpstr>
      <vt:lpstr>Презентация PowerPoint</vt:lpstr>
      <vt:lpstr>Презентация PowerPoint</vt:lpstr>
      <vt:lpstr>Вчіться разом в режимі реального часу </vt:lpstr>
      <vt:lpstr>Фактично Google Клас дозволяє викладачам організувати стандартний навчальний процес через Інтернет: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Чому ми обрали саме це рішення?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ИПЦ-1</dc:creator>
  <cp:lastModifiedBy>Administrator</cp:lastModifiedBy>
  <cp:revision>120</cp:revision>
  <cp:lastPrinted>2015-04-23T13:23:26Z</cp:lastPrinted>
  <dcterms:created xsi:type="dcterms:W3CDTF">2013-09-19T03:18:27Z</dcterms:created>
  <dcterms:modified xsi:type="dcterms:W3CDTF">2015-04-24T12:24:40Z</dcterms:modified>
</cp:coreProperties>
</file>