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23.10.2015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23.10.2015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23.10.2015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268761"/>
            <a:ext cx="5723468" cy="2664295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Навчально-методичний центр 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професійно-технічної освіти в Одеській області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Нормативно-правова база </a:t>
            </a:r>
            <a:b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голів методичних комісій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509120"/>
            <a:ext cx="2579347" cy="751502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uk-UA" sz="1600" dirty="0" smtClean="0"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Методист кабінету методичного забезпечення якості </a:t>
            </a:r>
          </a:p>
          <a:p>
            <a:pPr algn="r"/>
            <a:r>
              <a:rPr lang="uk-UA" sz="1600" dirty="0" smtClean="0"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навчально-виховного процесу</a:t>
            </a:r>
          </a:p>
          <a:p>
            <a:pPr algn="r"/>
            <a:r>
              <a:rPr lang="uk-UA" sz="2100" dirty="0" smtClean="0"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Кострова О.П</a:t>
            </a:r>
            <a:r>
              <a:rPr lang="uk-UA" sz="1600" dirty="0" smtClean="0"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Годик 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49080"/>
            <a:ext cx="1005855" cy="14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376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171257"/>
          </a:xfrm>
        </p:spPr>
        <p:txBody>
          <a:bodyPr>
            <a:noAutofit/>
          </a:bodyPr>
          <a:lstStyle/>
          <a:p>
            <a:r>
              <a:rPr lang="uk-U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Нормативно-правові документи: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132856"/>
            <a:ext cx="6984776" cy="3888432"/>
          </a:xfrm>
        </p:spPr>
        <p:txBody>
          <a:bodyPr/>
          <a:lstStyle/>
          <a:p>
            <a:pPr marL="0" indent="0">
              <a:buNone/>
            </a:pPr>
            <a:endParaRPr lang="uk-UA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ЗАКОНИ УКРАЇНИ: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Закон України «Про освіту»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Закон України «Про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загальну середню освіту»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Закон України «Про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професійну-технічну освіту»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636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Нормативно-правові документи: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420888"/>
            <a:ext cx="6912768" cy="3528391"/>
          </a:xfrm>
        </p:spPr>
        <p:txBody>
          <a:bodyPr>
            <a:normAutofit/>
          </a:bodyPr>
          <a:lstStyle/>
          <a:p>
            <a:pPr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Положення «Про методичні комісії педагогічних працівників», затверджене на місцевому рівні (методичною радою навчального закладу);</a:t>
            </a:r>
          </a:p>
          <a:p>
            <a:pPr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«Про затвердження Інструкції з ведення журналу обліку теоретичного та виробничого навчання учнів  професійно-технічних навчальних закладів»                (від 26.01.2011 року № 59);</a:t>
            </a:r>
          </a:p>
          <a:p>
            <a:pPr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Наказ Міністерства освіти і науки від 12.12.2000 року № 582 «Про удосконалення методичної роботи в системі професійно-технічної освіти»;</a:t>
            </a:r>
          </a:p>
        </p:txBody>
      </p:sp>
    </p:spTree>
    <p:extLst>
      <p:ext uri="{BB962C8B-B14F-4D97-AF65-F5344CB8AC3E}">
        <p14:creationId xmlns:p14="http://schemas.microsoft.com/office/powerpoint/2010/main" val="3838910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Нормативно-правові документи: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119256"/>
            <a:ext cx="6984776" cy="3902031"/>
          </a:xfrm>
        </p:spPr>
        <p:txBody>
          <a:bodyPr>
            <a:normAutofit/>
          </a:bodyPr>
          <a:lstStyle/>
          <a:p>
            <a:pPr algn="just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Наказ Міністерства освіти і науки від 30.05.2006 року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№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419, зі змінами від 10.07.2015 року № 746 «Про затвердження Положення про організацію навчально-виробничого процесу у професійно-технічних навчальних закладах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Положення про порядок кваліфікаційної атестації та присвоєння кваліфікації особам, які здобувають професійно-технічну освіту, затверджене наказом Міністерства праці та соціальної політики України та Міністерством освіти і науки від 31.12.1998 року № 201/469.</a:t>
            </a:r>
          </a:p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80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Початок навчального року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119256"/>
            <a:ext cx="6984776" cy="3830023"/>
          </a:xfrm>
        </p:spPr>
        <p:txBody>
          <a:bodyPr>
            <a:normAutofit/>
          </a:bodyPr>
          <a:lstStyle/>
          <a:p>
            <a:pPr algn="just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Робочі навчальні плани;</a:t>
            </a:r>
          </a:p>
          <a:p>
            <a:pPr algn="just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Робочі навчальні програми і тематичні плани;</a:t>
            </a:r>
          </a:p>
          <a:p>
            <a:pPr algn="just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Поурочно-тематичні плани викладачів;</a:t>
            </a:r>
          </a:p>
          <a:p>
            <a:pPr algn="just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Перелік навчально-виробничих робіт майстрів виробничого навчання;</a:t>
            </a:r>
          </a:p>
          <a:p>
            <a:pPr algn="just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Програми виробничої практики.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849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Документи методичної комісії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119256"/>
            <a:ext cx="6912768" cy="3830023"/>
          </a:xfrm>
        </p:spPr>
        <p:txBody>
          <a:bodyPr>
            <a:normAutofit/>
          </a:bodyPr>
          <a:lstStyle/>
          <a:p>
            <a:pPr algn="just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Наказ про створення методичної комісії та призначення керівника;</a:t>
            </a:r>
          </a:p>
          <a:p>
            <a:pPr algn="just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Положення про методичну комісію, затверджене методичною радою навчального закладу;</a:t>
            </a:r>
          </a:p>
          <a:p>
            <a:pPr algn="just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План роботи методичної комісії на навчальний рік. Тематика засідань комісій. Робота між засіданнями;</a:t>
            </a:r>
          </a:p>
          <a:p>
            <a:pPr algn="just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Інструктивно-методичні документи з питань освітньої діяльності. Нормативні документи щодо викладання предметів;</a:t>
            </a: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894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80728"/>
            <a:ext cx="6912768" cy="4968552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Робочі навчальні програми;</a:t>
            </a:r>
          </a:p>
          <a:p>
            <a:pPr algn="just">
              <a:lnSpc>
                <a:spcPct val="110000"/>
              </a:lnSpc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Поурочно-тематичні плани з предметів;</a:t>
            </a:r>
          </a:p>
          <a:p>
            <a:pPr algn="just">
              <a:lnSpc>
                <a:spcPct val="110000"/>
              </a:lnSpc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Банк даних викладачів та майстрів виробничого навчання, кількісний та якісний склад методичної комісії;</a:t>
            </a:r>
          </a:p>
          <a:p>
            <a:pPr algn="just">
              <a:lnSpc>
                <a:spcPct val="110000"/>
              </a:lnSpc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Проблемна тема МК, індивідуальні  проблемні теми викладачів  та майстрів виробничого навчання;</a:t>
            </a:r>
          </a:p>
          <a:p>
            <a:pPr algn="just">
              <a:lnSpc>
                <a:spcPct val="110000"/>
              </a:lnSpc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Графік проведення відкритих уроків і позаурочних заходів;</a:t>
            </a:r>
          </a:p>
          <a:p>
            <a:pPr algn="just">
              <a:lnSpc>
                <a:spcPct val="110000"/>
              </a:lnSpc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Журнал взаємовідвідування уроків і позаурочних заходів;</a:t>
            </a:r>
          </a:p>
          <a:p>
            <a:pPr algn="just">
              <a:lnSpc>
                <a:spcPct val="110000"/>
              </a:lnSpc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Матеріали відкритих заходів методичної комісії;</a:t>
            </a:r>
          </a:p>
          <a:p>
            <a:pPr algn="just">
              <a:lnSpc>
                <a:spcPct val="110000"/>
              </a:lnSpc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Адреси перспективного педагогічного передового досвіду;</a:t>
            </a:r>
          </a:p>
          <a:p>
            <a:pPr algn="just">
              <a:lnSpc>
                <a:spcPct val="110000"/>
              </a:lnSpc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План роботи з молодими новопризначеними педагогічними працівниками, наставництво;</a:t>
            </a: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404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7056784" cy="4896544"/>
          </a:xfrm>
        </p:spPr>
        <p:txBody>
          <a:bodyPr>
            <a:normAutofit/>
          </a:bodyPr>
          <a:lstStyle/>
          <a:p>
            <a:pPr algn="just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База методичних розробок;</a:t>
            </a:r>
          </a:p>
          <a:p>
            <a:pPr algn="just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Друковані роботи членів методичної комісії;</a:t>
            </a:r>
          </a:p>
          <a:p>
            <a:pPr algn="just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Інформація, аналітичні довідки;</a:t>
            </a:r>
          </a:p>
          <a:p>
            <a:pPr algn="just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Графік та результати діагностичних контрольних робіт         (з аналізом);</a:t>
            </a:r>
          </a:p>
          <a:p>
            <a:pPr algn="just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Результати ДПА, ДКА (з аналізом);</a:t>
            </a:r>
          </a:p>
          <a:p>
            <a:pPr algn="just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Результати моніторингових досліджень рівня навчальних досягнень учнів з предметів (за семестр, рік);</a:t>
            </a:r>
          </a:p>
          <a:p>
            <a:pPr algn="just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Аналіз діяльності методичної комісії за навчальний рік;</a:t>
            </a:r>
          </a:p>
          <a:p>
            <a:pPr algn="just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Журнал протоколів засідань методичної комісії.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141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124744"/>
            <a:ext cx="6196405" cy="4598325"/>
          </a:xfrm>
        </p:spPr>
        <p:txBody>
          <a:bodyPr/>
          <a:lstStyle/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618312" cy="496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467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386</TotalTime>
  <Words>389</Words>
  <Application>Microsoft Office PowerPoint</Application>
  <PresentationFormat>Экран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Кнопка</vt:lpstr>
      <vt:lpstr>Навчально-методичний центр  професійно-технічної освіти в Одеській області    Нормативно-правова база  голів методичних комісій</vt:lpstr>
      <vt:lpstr>Нормативно-правові документи:</vt:lpstr>
      <vt:lpstr>Нормативно-правові документи:</vt:lpstr>
      <vt:lpstr>Нормативно-правові документи:</vt:lpstr>
      <vt:lpstr>Початок навчального року</vt:lpstr>
      <vt:lpstr>Документи методичної комісії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Навчально-методичний центр  професійно-технічної освіти в Одеській області   Планування роботи голів  методичних комісій</dc:title>
  <dc:creator>Оксана</dc:creator>
  <cp:lastModifiedBy>Anna Bogdanovych</cp:lastModifiedBy>
  <cp:revision>15</cp:revision>
  <dcterms:created xsi:type="dcterms:W3CDTF">2015-10-08T06:30:03Z</dcterms:created>
  <dcterms:modified xsi:type="dcterms:W3CDTF">2015-10-23T07:25:26Z</dcterms:modified>
</cp:coreProperties>
</file>