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  <p:sldMasterId id="2147483956" r:id="rId2"/>
  </p:sldMasterIdLst>
  <p:notesMasterIdLst>
    <p:notesMasterId r:id="rId30"/>
  </p:notesMasterIdLst>
  <p:handoutMasterIdLst>
    <p:handoutMasterId r:id="rId31"/>
  </p:handoutMasterIdLst>
  <p:sldIdLst>
    <p:sldId id="302" r:id="rId3"/>
    <p:sldId id="315" r:id="rId4"/>
    <p:sldId id="340" r:id="rId5"/>
    <p:sldId id="341" r:id="rId6"/>
    <p:sldId id="335" r:id="rId7"/>
    <p:sldId id="334" r:id="rId8"/>
    <p:sldId id="324" r:id="rId9"/>
    <p:sldId id="323" r:id="rId10"/>
    <p:sldId id="318" r:id="rId11"/>
    <p:sldId id="319" r:id="rId12"/>
    <p:sldId id="320" r:id="rId13"/>
    <p:sldId id="321" r:id="rId14"/>
    <p:sldId id="329" r:id="rId15"/>
    <p:sldId id="349" r:id="rId16"/>
    <p:sldId id="350" r:id="rId17"/>
    <p:sldId id="348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36" r:id="rId26"/>
    <p:sldId id="338" r:id="rId27"/>
    <p:sldId id="358" r:id="rId28"/>
    <p:sldId id="317" r:id="rId29"/>
  </p:sldIdLst>
  <p:sldSz cx="12098338" cy="6858000"/>
  <p:notesSz cx="9866313" cy="67357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200"/>
    <a:srgbClr val="FFFF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02" autoAdjust="0"/>
  </p:normalViewPr>
  <p:slideViewPr>
    <p:cSldViewPr>
      <p:cViewPr>
        <p:scale>
          <a:sx n="70" d="100"/>
          <a:sy n="70" d="100"/>
        </p:scale>
        <p:origin x="-510" y="-642"/>
      </p:cViewPr>
      <p:guideLst>
        <p:guide orient="horz" pos="2160"/>
        <p:guide pos="38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91FF7-42AA-4087-B2CB-1F8688418A5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47F17E-91D0-44BA-9787-444AA108449C}">
      <dgm:prSet phldrT="[Текст]" custT="1"/>
      <dgm:spPr/>
      <dgm:t>
        <a:bodyPr/>
        <a:lstStyle/>
        <a:p>
          <a:r>
            <a:rPr lang="uk-UA" sz="1050" dirty="0" smtClean="0">
              <a:latin typeface="Arial" panose="020B0604020202020204" pitchFamily="34" charset="0"/>
              <a:cs typeface="Arial" panose="020B0604020202020204" pitchFamily="34" charset="0"/>
            </a:rPr>
            <a:t>стажування 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2928D5-EB6C-4D93-83B8-428603515983}" type="parTrans" cxnId="{61F1FC4B-BD71-4E88-BB18-2B49CCE5FCC5}">
      <dgm:prSet/>
      <dgm:spPr/>
      <dgm:t>
        <a:bodyPr/>
        <a:lstStyle/>
        <a:p>
          <a:endParaRPr lang="ru-RU"/>
        </a:p>
      </dgm:t>
    </dgm:pt>
    <dgm:pt modelId="{F2043E4C-30E6-4AEF-86EA-6088E64553B7}" type="sibTrans" cxnId="{61F1FC4B-BD71-4E88-BB18-2B49CCE5FCC5}">
      <dgm:prSet/>
      <dgm:spPr/>
      <dgm:t>
        <a:bodyPr/>
        <a:lstStyle/>
        <a:p>
          <a:endParaRPr lang="ru-RU"/>
        </a:p>
      </dgm:t>
    </dgm:pt>
    <dgm:pt modelId="{888F718B-2466-4AB6-9E65-DFBF96A79F84}">
      <dgm:prSet phldrT="[Текст]" custT="1"/>
      <dgm:spPr/>
      <dgm:t>
        <a:bodyPr/>
        <a:lstStyle/>
        <a:p>
          <a:r>
            <a:rPr lang="uk-UA" sz="1400" dirty="0" smtClean="0">
              <a:latin typeface="Arial" panose="020B0604020202020204" pitchFamily="34" charset="0"/>
              <a:cs typeface="Arial" panose="020B0604020202020204" pitchFamily="34" charset="0"/>
            </a:rPr>
            <a:t>самостійне набуття професійного досвіду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FDD150-395A-4A20-A2E2-296B89E065B7}" type="parTrans" cxnId="{DD69A008-8312-452A-8EB8-53F99371ACD2}">
      <dgm:prSet/>
      <dgm:spPr/>
      <dgm:t>
        <a:bodyPr/>
        <a:lstStyle/>
        <a:p>
          <a:endParaRPr lang="ru-RU"/>
        </a:p>
      </dgm:t>
    </dgm:pt>
    <dgm:pt modelId="{9C574B2D-F9F5-4005-B2A0-2C6E5F87DC88}" type="sibTrans" cxnId="{DD69A008-8312-452A-8EB8-53F99371ACD2}">
      <dgm:prSet/>
      <dgm:spPr/>
      <dgm:t>
        <a:bodyPr/>
        <a:lstStyle/>
        <a:p>
          <a:endParaRPr lang="ru-RU"/>
        </a:p>
      </dgm:t>
    </dgm:pt>
    <dgm:pt modelId="{2A7CA139-1450-4D46-9A5E-07B42837D772}">
      <dgm:prSet phldrT="[Текст]" custT="1"/>
      <dgm:spPr/>
      <dgm:t>
        <a:bodyPr/>
        <a:lstStyle/>
        <a:p>
          <a:r>
            <a:rPr lang="uk-UA" sz="1300" dirty="0" smtClean="0">
              <a:latin typeface="Arial" panose="020B0604020202020204" pitchFamily="34" charset="0"/>
              <a:cs typeface="Arial" panose="020B0604020202020204" pitchFamily="34" charset="0"/>
            </a:rPr>
            <a:t>учнівство</a:t>
          </a:r>
          <a:endParaRPr lang="ru-RU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A61E51-D060-4FD9-8E5C-4DF6E35EE067}" type="parTrans" cxnId="{D4A14116-D059-4185-B335-D3B9038D9EE9}">
      <dgm:prSet/>
      <dgm:spPr/>
      <dgm:t>
        <a:bodyPr/>
        <a:lstStyle/>
        <a:p>
          <a:endParaRPr lang="ru-RU"/>
        </a:p>
      </dgm:t>
    </dgm:pt>
    <dgm:pt modelId="{D6CA1C85-EF7A-49FB-94F7-31293CE74702}" type="sibTrans" cxnId="{D4A14116-D059-4185-B335-D3B9038D9EE9}">
      <dgm:prSet/>
      <dgm:spPr/>
      <dgm:t>
        <a:bodyPr/>
        <a:lstStyle/>
        <a:p>
          <a:endParaRPr lang="ru-RU"/>
        </a:p>
      </dgm:t>
    </dgm:pt>
    <dgm:pt modelId="{20CD647B-7548-43F1-8631-DC4256E363DD}">
      <dgm:prSet phldrT="[Текст]" custT="1"/>
      <dgm:spPr/>
      <dgm:t>
        <a:bodyPr/>
        <a:lstStyle/>
        <a:p>
          <a:pPr algn="l"/>
          <a:r>
            <a:rPr lang="uk-UA" sz="1400" dirty="0" smtClean="0">
              <a:latin typeface="Arial" pitchFamily="34" charset="0"/>
              <a:cs typeface="Arial" pitchFamily="34" charset="0"/>
            </a:rPr>
            <a:t>курс підготовки, оцінювання та сертифікації на базі роботодавця (підприємства)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0B522A97-EE83-4329-BD13-148AA9C2480A}" type="parTrans" cxnId="{8B318D55-A72B-499F-BB18-B4761F65D637}">
      <dgm:prSet/>
      <dgm:spPr/>
      <dgm:t>
        <a:bodyPr/>
        <a:lstStyle/>
        <a:p>
          <a:endParaRPr lang="ru-RU"/>
        </a:p>
      </dgm:t>
    </dgm:pt>
    <dgm:pt modelId="{60EEA9CB-2F9C-46E1-BA73-77D4D441986E}" type="sibTrans" cxnId="{8B318D55-A72B-499F-BB18-B4761F65D637}">
      <dgm:prSet/>
      <dgm:spPr/>
      <dgm:t>
        <a:bodyPr/>
        <a:lstStyle/>
        <a:p>
          <a:endParaRPr lang="ru-RU"/>
        </a:p>
      </dgm:t>
    </dgm:pt>
    <dgm:pt modelId="{2465D9DF-39F2-4998-844C-36B5B6D2AC7D}">
      <dgm:prSet phldrT="[Текст]" custT="1"/>
      <dgm:spPr/>
      <dgm:t>
        <a:bodyPr/>
        <a:lstStyle/>
        <a:p>
          <a:r>
            <a:rPr lang="uk-UA" sz="1100" dirty="0" smtClean="0">
              <a:latin typeface="Arial" panose="020B0604020202020204" pitchFamily="34" charset="0"/>
              <a:cs typeface="Arial" panose="020B0604020202020204" pitchFamily="34" charset="0"/>
            </a:rPr>
            <a:t>виробнича практика 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C3842D-36BC-4091-B843-9F73CD314F52}" type="parTrans" cxnId="{C289E321-21F3-4160-88F6-52FF886B695F}">
      <dgm:prSet/>
      <dgm:spPr/>
      <dgm:t>
        <a:bodyPr/>
        <a:lstStyle/>
        <a:p>
          <a:endParaRPr lang="ru-RU"/>
        </a:p>
      </dgm:t>
    </dgm:pt>
    <dgm:pt modelId="{33978A2E-0D8B-4256-8520-5593CA9E3E2E}" type="sibTrans" cxnId="{C289E321-21F3-4160-88F6-52FF886B695F}">
      <dgm:prSet/>
      <dgm:spPr/>
      <dgm:t>
        <a:bodyPr/>
        <a:lstStyle/>
        <a:p>
          <a:endParaRPr lang="ru-RU"/>
        </a:p>
      </dgm:t>
    </dgm:pt>
    <dgm:pt modelId="{8A3D9C1E-5CD8-4984-AFE3-C4553357F4A0}">
      <dgm:prSet phldrT="[Текст]" custT="1"/>
      <dgm:spPr/>
      <dgm:t>
        <a:bodyPr/>
        <a:lstStyle/>
        <a:p>
          <a:r>
            <a:rPr lang="uk-UA" sz="1400" dirty="0" smtClean="0">
              <a:latin typeface="Arial" panose="020B0604020202020204" pitchFamily="34" charset="0"/>
              <a:cs typeface="Arial" panose="020B0604020202020204" pitchFamily="34" charset="0"/>
            </a:rPr>
            <a:t>(короткострокові) професійні курси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9F614E-9FB6-42F2-BE20-88C1B0BA83DB}" type="parTrans" cxnId="{1040D1ED-0B24-4ED1-A572-FCA7F26A99A4}">
      <dgm:prSet/>
      <dgm:spPr/>
      <dgm:t>
        <a:bodyPr/>
        <a:lstStyle/>
        <a:p>
          <a:endParaRPr lang="ru-RU"/>
        </a:p>
      </dgm:t>
    </dgm:pt>
    <dgm:pt modelId="{3FC6F1EC-CB68-485C-9273-4F8E3AC72170}" type="sibTrans" cxnId="{1040D1ED-0B24-4ED1-A572-FCA7F26A99A4}">
      <dgm:prSet/>
      <dgm:spPr/>
      <dgm:t>
        <a:bodyPr/>
        <a:lstStyle/>
        <a:p>
          <a:endParaRPr lang="ru-RU"/>
        </a:p>
      </dgm:t>
    </dgm:pt>
    <dgm:pt modelId="{32624231-E35B-4D26-A852-4BFFEB69B24E}">
      <dgm:prSet custT="1"/>
      <dgm:spPr/>
      <dgm:t>
        <a:bodyPr/>
        <a:lstStyle/>
        <a:p>
          <a:r>
            <a:rPr lang="ru-RU" sz="900" dirty="0" smtClean="0"/>
            <a:t>наставництво</a:t>
          </a:r>
          <a:endParaRPr lang="ru-RU" sz="900" dirty="0"/>
        </a:p>
      </dgm:t>
    </dgm:pt>
    <dgm:pt modelId="{2FE1EA11-5A2B-426B-B226-3A3792F9C383}" type="parTrans" cxnId="{C6AF4102-2546-499C-9A9A-9ECD2D584B9B}">
      <dgm:prSet/>
      <dgm:spPr/>
      <dgm:t>
        <a:bodyPr/>
        <a:lstStyle/>
        <a:p>
          <a:endParaRPr lang="ru-RU"/>
        </a:p>
      </dgm:t>
    </dgm:pt>
    <dgm:pt modelId="{26E41502-600E-4538-8173-3CAE6810701F}" type="sibTrans" cxnId="{C6AF4102-2546-499C-9A9A-9ECD2D584B9B}">
      <dgm:prSet/>
      <dgm:spPr/>
      <dgm:t>
        <a:bodyPr/>
        <a:lstStyle/>
        <a:p>
          <a:endParaRPr lang="ru-RU"/>
        </a:p>
      </dgm:t>
    </dgm:pt>
    <dgm:pt modelId="{8BC33869-310C-445D-8B4E-1FC5FDFA8BDA}">
      <dgm:prSet custT="1"/>
      <dgm:spPr/>
      <dgm:t>
        <a:bodyPr/>
        <a:lstStyle/>
        <a:p>
          <a:r>
            <a:rPr lang="ru-RU" sz="900" dirty="0" smtClean="0"/>
            <a:t>кооперативне </a:t>
          </a:r>
          <a:r>
            <a:rPr lang="ru-RU" sz="900" dirty="0" err="1" smtClean="0"/>
            <a:t>навчання</a:t>
          </a:r>
          <a:r>
            <a:rPr lang="ru-RU" sz="900" dirty="0" smtClean="0"/>
            <a:t> </a:t>
          </a:r>
          <a:endParaRPr lang="ru-RU" sz="900" dirty="0"/>
        </a:p>
      </dgm:t>
    </dgm:pt>
    <dgm:pt modelId="{DD7D36F4-D074-4CE5-A6D0-80CB4F06C440}" type="parTrans" cxnId="{ED6DB292-4763-4390-BC81-85F98CC5709E}">
      <dgm:prSet/>
      <dgm:spPr/>
      <dgm:t>
        <a:bodyPr/>
        <a:lstStyle/>
        <a:p>
          <a:endParaRPr lang="ru-RU"/>
        </a:p>
      </dgm:t>
    </dgm:pt>
    <dgm:pt modelId="{7256D38B-B4BD-41A8-ACA5-9580DDE988E0}" type="sibTrans" cxnId="{ED6DB292-4763-4390-BC81-85F98CC5709E}">
      <dgm:prSet/>
      <dgm:spPr/>
      <dgm:t>
        <a:bodyPr/>
        <a:lstStyle/>
        <a:p>
          <a:endParaRPr lang="ru-RU"/>
        </a:p>
      </dgm:t>
    </dgm:pt>
    <dgm:pt modelId="{9CCFDE8F-483A-44B4-B8B1-4139B8C97D64}" type="pres">
      <dgm:prSet presAssocID="{4FE91FF7-42AA-4087-B2CB-1F8688418A5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CE22DC2-8686-4857-8DA7-1910E7F89DC3}" type="pres">
      <dgm:prSet presAssocID="{B447F17E-91D0-44BA-9787-444AA108449C}" presName="composite" presStyleCnt="0"/>
      <dgm:spPr/>
    </dgm:pt>
    <dgm:pt modelId="{F0DC548C-F16E-4E32-BCCC-5BDD6A9B303F}" type="pres">
      <dgm:prSet presAssocID="{B447F17E-91D0-44BA-9787-444AA108449C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AF113-9A3A-4EAB-871C-C147F84F94F4}" type="pres">
      <dgm:prSet presAssocID="{B447F17E-91D0-44BA-9787-444AA108449C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EE1D7-AD10-47F4-9F2B-90876213BAAB}" type="pres">
      <dgm:prSet presAssocID="{B447F17E-91D0-44BA-9787-444AA108449C}" presName="BalanceSpacing" presStyleCnt="0"/>
      <dgm:spPr/>
    </dgm:pt>
    <dgm:pt modelId="{804E7674-68E0-4E7D-96C0-97A2D88E5D6D}" type="pres">
      <dgm:prSet presAssocID="{B447F17E-91D0-44BA-9787-444AA108449C}" presName="BalanceSpacing1" presStyleCnt="0"/>
      <dgm:spPr/>
    </dgm:pt>
    <dgm:pt modelId="{0CB63D3F-A05F-4D28-BC0C-2F0A69CE6C37}" type="pres">
      <dgm:prSet presAssocID="{F2043E4C-30E6-4AEF-86EA-6088E64553B7}" presName="Accent1Text" presStyleLbl="node1" presStyleIdx="1" presStyleCnt="10"/>
      <dgm:spPr/>
      <dgm:t>
        <a:bodyPr/>
        <a:lstStyle/>
        <a:p>
          <a:endParaRPr lang="ru-RU"/>
        </a:p>
      </dgm:t>
    </dgm:pt>
    <dgm:pt modelId="{DBB27CD7-1D09-4575-8B72-8430D33547D0}" type="pres">
      <dgm:prSet presAssocID="{F2043E4C-30E6-4AEF-86EA-6088E64553B7}" presName="spaceBetweenRectangles" presStyleCnt="0"/>
      <dgm:spPr/>
    </dgm:pt>
    <dgm:pt modelId="{CC208216-0E9E-4E4E-A91A-62446C3E7CEB}" type="pres">
      <dgm:prSet presAssocID="{2A7CA139-1450-4D46-9A5E-07B42837D772}" presName="composite" presStyleCnt="0"/>
      <dgm:spPr/>
    </dgm:pt>
    <dgm:pt modelId="{B8E4F4C6-28D6-4D3D-B547-A72FC9F2A0BE}" type="pres">
      <dgm:prSet presAssocID="{2A7CA139-1450-4D46-9A5E-07B42837D772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7CD53-21CF-4745-A0E0-6C6D27858218}" type="pres">
      <dgm:prSet presAssocID="{2A7CA139-1450-4D46-9A5E-07B42837D772}" presName="Childtext1" presStyleLbl="revTx" presStyleIdx="1" presStyleCnt="5" custScaleX="116947" custScaleY="1382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39BBF-09A2-4821-AD27-33838F712A1E}" type="pres">
      <dgm:prSet presAssocID="{2A7CA139-1450-4D46-9A5E-07B42837D772}" presName="BalanceSpacing" presStyleCnt="0"/>
      <dgm:spPr/>
    </dgm:pt>
    <dgm:pt modelId="{409C5E8D-DCB5-4FAD-BB5D-4A8F9CEEB90B}" type="pres">
      <dgm:prSet presAssocID="{2A7CA139-1450-4D46-9A5E-07B42837D772}" presName="BalanceSpacing1" presStyleCnt="0"/>
      <dgm:spPr/>
    </dgm:pt>
    <dgm:pt modelId="{97FAC8DC-CDC4-493B-A2CA-C8A514632AA7}" type="pres">
      <dgm:prSet presAssocID="{D6CA1C85-EF7A-49FB-94F7-31293CE74702}" presName="Accent1Text" presStyleLbl="node1" presStyleIdx="3" presStyleCnt="10"/>
      <dgm:spPr/>
      <dgm:t>
        <a:bodyPr/>
        <a:lstStyle/>
        <a:p>
          <a:endParaRPr lang="ru-RU"/>
        </a:p>
      </dgm:t>
    </dgm:pt>
    <dgm:pt modelId="{AA53CC49-92A5-4511-9A6C-6BBF739FFFC6}" type="pres">
      <dgm:prSet presAssocID="{D6CA1C85-EF7A-49FB-94F7-31293CE74702}" presName="spaceBetweenRectangles" presStyleCnt="0"/>
      <dgm:spPr/>
    </dgm:pt>
    <dgm:pt modelId="{71A3F1C4-166B-46D6-9C26-0FCBE79EEE6A}" type="pres">
      <dgm:prSet presAssocID="{2465D9DF-39F2-4998-844C-36B5B6D2AC7D}" presName="composite" presStyleCnt="0"/>
      <dgm:spPr/>
    </dgm:pt>
    <dgm:pt modelId="{D919478E-9A36-426B-AAD3-0D5C7A801016}" type="pres">
      <dgm:prSet presAssocID="{2465D9DF-39F2-4998-844C-36B5B6D2AC7D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0B1A6-A625-418C-BC6C-A6B88C217E62}" type="pres">
      <dgm:prSet presAssocID="{2465D9DF-39F2-4998-844C-36B5B6D2AC7D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0E581-A95C-4A09-8327-37B3E51AA4D2}" type="pres">
      <dgm:prSet presAssocID="{2465D9DF-39F2-4998-844C-36B5B6D2AC7D}" presName="BalanceSpacing" presStyleCnt="0"/>
      <dgm:spPr/>
    </dgm:pt>
    <dgm:pt modelId="{D97ACFE8-6F36-4C60-AF06-38BA85346C83}" type="pres">
      <dgm:prSet presAssocID="{2465D9DF-39F2-4998-844C-36B5B6D2AC7D}" presName="BalanceSpacing1" presStyleCnt="0"/>
      <dgm:spPr/>
    </dgm:pt>
    <dgm:pt modelId="{5009FBCF-AD7A-45FC-92A8-DDAB3DDD5B47}" type="pres">
      <dgm:prSet presAssocID="{33978A2E-0D8B-4256-8520-5593CA9E3E2E}" presName="Accent1Text" presStyleLbl="node1" presStyleIdx="5" presStyleCnt="10"/>
      <dgm:spPr/>
      <dgm:t>
        <a:bodyPr/>
        <a:lstStyle/>
        <a:p>
          <a:endParaRPr lang="ru-RU"/>
        </a:p>
      </dgm:t>
    </dgm:pt>
    <dgm:pt modelId="{66A88EB6-BC83-421D-8078-D82B556F6313}" type="pres">
      <dgm:prSet presAssocID="{33978A2E-0D8B-4256-8520-5593CA9E3E2E}" presName="spaceBetweenRectangles" presStyleCnt="0"/>
      <dgm:spPr/>
    </dgm:pt>
    <dgm:pt modelId="{A4C227CC-C8BD-4589-B2C2-034FB8025550}" type="pres">
      <dgm:prSet presAssocID="{32624231-E35B-4D26-A852-4BFFEB69B24E}" presName="composite" presStyleCnt="0"/>
      <dgm:spPr/>
    </dgm:pt>
    <dgm:pt modelId="{D9802882-D0AE-43EF-A06D-D5D76CA5FE2A}" type="pres">
      <dgm:prSet presAssocID="{32624231-E35B-4D26-A852-4BFFEB69B24E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B0E49-9654-4600-8CB8-DBE9EA4D01C9}" type="pres">
      <dgm:prSet presAssocID="{32624231-E35B-4D26-A852-4BFFEB69B24E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8546F813-1BAA-4C7A-9F0A-C947A3DFAE43}" type="pres">
      <dgm:prSet presAssocID="{32624231-E35B-4D26-A852-4BFFEB69B24E}" presName="BalanceSpacing" presStyleCnt="0"/>
      <dgm:spPr/>
    </dgm:pt>
    <dgm:pt modelId="{410E0A88-B215-46E1-9FB0-14D7E28445BF}" type="pres">
      <dgm:prSet presAssocID="{32624231-E35B-4D26-A852-4BFFEB69B24E}" presName="BalanceSpacing1" presStyleCnt="0"/>
      <dgm:spPr/>
    </dgm:pt>
    <dgm:pt modelId="{B46FE0F7-7C56-4E65-9395-02F5FDB89B49}" type="pres">
      <dgm:prSet presAssocID="{26E41502-600E-4538-8173-3CAE6810701F}" presName="Accent1Text" presStyleLbl="node1" presStyleIdx="7" presStyleCnt="10"/>
      <dgm:spPr/>
      <dgm:t>
        <a:bodyPr/>
        <a:lstStyle/>
        <a:p>
          <a:endParaRPr lang="ru-RU"/>
        </a:p>
      </dgm:t>
    </dgm:pt>
    <dgm:pt modelId="{A321449E-B99B-4D0C-BE15-FC95A86C4EE4}" type="pres">
      <dgm:prSet presAssocID="{26E41502-600E-4538-8173-3CAE6810701F}" presName="spaceBetweenRectangles" presStyleCnt="0"/>
      <dgm:spPr/>
    </dgm:pt>
    <dgm:pt modelId="{EB0FB311-CB9F-4D52-A46D-D7EEAC8C0E32}" type="pres">
      <dgm:prSet presAssocID="{8BC33869-310C-445D-8B4E-1FC5FDFA8BDA}" presName="composite" presStyleCnt="0"/>
      <dgm:spPr/>
    </dgm:pt>
    <dgm:pt modelId="{3A607D77-E05F-48CB-BEE5-3A67A1B9D043}" type="pres">
      <dgm:prSet presAssocID="{8BC33869-310C-445D-8B4E-1FC5FDFA8BDA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6BCAB-8448-4AE5-9FFF-CC2B589599FF}" type="pres">
      <dgm:prSet presAssocID="{8BC33869-310C-445D-8B4E-1FC5FDFA8BDA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5FEE71E6-9EB1-4894-A594-95E68FFAA263}" type="pres">
      <dgm:prSet presAssocID="{8BC33869-310C-445D-8B4E-1FC5FDFA8BDA}" presName="BalanceSpacing" presStyleCnt="0"/>
      <dgm:spPr/>
    </dgm:pt>
    <dgm:pt modelId="{54E1353D-53DB-49FB-9AA0-5145DB182861}" type="pres">
      <dgm:prSet presAssocID="{8BC33869-310C-445D-8B4E-1FC5FDFA8BDA}" presName="BalanceSpacing1" presStyleCnt="0"/>
      <dgm:spPr/>
    </dgm:pt>
    <dgm:pt modelId="{51AB60AE-762D-479F-B8F0-A610C99A38E5}" type="pres">
      <dgm:prSet presAssocID="{7256D38B-B4BD-41A8-ACA5-9580DDE988E0}" presName="Accent1Text" presStyleLbl="node1" presStyleIdx="9" presStyleCnt="10"/>
      <dgm:spPr/>
      <dgm:t>
        <a:bodyPr/>
        <a:lstStyle/>
        <a:p>
          <a:endParaRPr lang="ru-RU"/>
        </a:p>
      </dgm:t>
    </dgm:pt>
  </dgm:ptLst>
  <dgm:cxnLst>
    <dgm:cxn modelId="{22ADC8BF-846C-48D8-87B6-70BB8528AABF}" type="presOf" srcId="{26E41502-600E-4538-8173-3CAE6810701F}" destId="{B46FE0F7-7C56-4E65-9395-02F5FDB89B49}" srcOrd="0" destOrd="0" presId="urn:microsoft.com/office/officeart/2008/layout/AlternatingHexagons"/>
    <dgm:cxn modelId="{93222DE5-8F7A-4023-A081-9FB6601866F2}" type="presOf" srcId="{D6CA1C85-EF7A-49FB-94F7-31293CE74702}" destId="{97FAC8DC-CDC4-493B-A2CA-C8A514632AA7}" srcOrd="0" destOrd="0" presId="urn:microsoft.com/office/officeart/2008/layout/AlternatingHexagons"/>
    <dgm:cxn modelId="{D4A14116-D059-4185-B335-D3B9038D9EE9}" srcId="{4FE91FF7-42AA-4087-B2CB-1F8688418A51}" destId="{2A7CA139-1450-4D46-9A5E-07B42837D772}" srcOrd="1" destOrd="0" parTransId="{67A61E51-D060-4FD9-8E5C-4DF6E35EE067}" sibTransId="{D6CA1C85-EF7A-49FB-94F7-31293CE74702}"/>
    <dgm:cxn modelId="{0CA165B1-4D3B-47E8-9DDF-29953302F783}" type="presOf" srcId="{B447F17E-91D0-44BA-9787-444AA108449C}" destId="{F0DC548C-F16E-4E32-BCCC-5BDD6A9B303F}" srcOrd="0" destOrd="0" presId="urn:microsoft.com/office/officeart/2008/layout/AlternatingHexagons"/>
    <dgm:cxn modelId="{9DDDBD80-8A46-431E-AC91-F5BF51584A29}" type="presOf" srcId="{888F718B-2466-4AB6-9E65-DFBF96A79F84}" destId="{F77AF113-9A3A-4EAB-871C-C147F84F94F4}" srcOrd="0" destOrd="0" presId="urn:microsoft.com/office/officeart/2008/layout/AlternatingHexagons"/>
    <dgm:cxn modelId="{F7F27DA0-298E-4DA5-A612-581C3D33C753}" type="presOf" srcId="{8BC33869-310C-445D-8B4E-1FC5FDFA8BDA}" destId="{3A607D77-E05F-48CB-BEE5-3A67A1B9D043}" srcOrd="0" destOrd="0" presId="urn:microsoft.com/office/officeart/2008/layout/AlternatingHexagons"/>
    <dgm:cxn modelId="{CC4159E4-0B79-422F-8CDC-9B3794C7B4AE}" type="presOf" srcId="{32624231-E35B-4D26-A852-4BFFEB69B24E}" destId="{D9802882-D0AE-43EF-A06D-D5D76CA5FE2A}" srcOrd="0" destOrd="0" presId="urn:microsoft.com/office/officeart/2008/layout/AlternatingHexagons"/>
    <dgm:cxn modelId="{DD69A008-8312-452A-8EB8-53F99371ACD2}" srcId="{B447F17E-91D0-44BA-9787-444AA108449C}" destId="{888F718B-2466-4AB6-9E65-DFBF96A79F84}" srcOrd="0" destOrd="0" parTransId="{C1FDD150-395A-4A20-A2E2-296B89E065B7}" sibTransId="{9C574B2D-F9F5-4005-B2A0-2C6E5F87DC88}"/>
    <dgm:cxn modelId="{C6AF4102-2546-499C-9A9A-9ECD2D584B9B}" srcId="{4FE91FF7-42AA-4087-B2CB-1F8688418A51}" destId="{32624231-E35B-4D26-A852-4BFFEB69B24E}" srcOrd="3" destOrd="0" parTransId="{2FE1EA11-5A2B-426B-B226-3A3792F9C383}" sibTransId="{26E41502-600E-4538-8173-3CAE6810701F}"/>
    <dgm:cxn modelId="{8B318D55-A72B-499F-BB18-B4761F65D637}" srcId="{2A7CA139-1450-4D46-9A5E-07B42837D772}" destId="{20CD647B-7548-43F1-8631-DC4256E363DD}" srcOrd="0" destOrd="0" parTransId="{0B522A97-EE83-4329-BD13-148AA9C2480A}" sibTransId="{60EEA9CB-2F9C-46E1-BA73-77D4D441986E}"/>
    <dgm:cxn modelId="{963D9026-DFE7-44BE-B67B-5E5990FCE5F6}" type="presOf" srcId="{2A7CA139-1450-4D46-9A5E-07B42837D772}" destId="{B8E4F4C6-28D6-4D3D-B547-A72FC9F2A0BE}" srcOrd="0" destOrd="0" presId="urn:microsoft.com/office/officeart/2008/layout/AlternatingHexagons"/>
    <dgm:cxn modelId="{B05606F4-1284-455C-A279-1A2370C5D6C1}" type="presOf" srcId="{33978A2E-0D8B-4256-8520-5593CA9E3E2E}" destId="{5009FBCF-AD7A-45FC-92A8-DDAB3DDD5B47}" srcOrd="0" destOrd="0" presId="urn:microsoft.com/office/officeart/2008/layout/AlternatingHexagons"/>
    <dgm:cxn modelId="{0BE3250A-734A-42A8-98C6-7B7156BBDF92}" type="presOf" srcId="{F2043E4C-30E6-4AEF-86EA-6088E64553B7}" destId="{0CB63D3F-A05F-4D28-BC0C-2F0A69CE6C37}" srcOrd="0" destOrd="0" presId="urn:microsoft.com/office/officeart/2008/layout/AlternatingHexagons"/>
    <dgm:cxn modelId="{B0F5EF3C-36EB-4F8C-A832-43DA858BAC9E}" type="presOf" srcId="{4FE91FF7-42AA-4087-B2CB-1F8688418A51}" destId="{9CCFDE8F-483A-44B4-B8B1-4139B8C97D64}" srcOrd="0" destOrd="0" presId="urn:microsoft.com/office/officeart/2008/layout/AlternatingHexagons"/>
    <dgm:cxn modelId="{AB083849-4BFE-4278-81F2-15233A28E500}" type="presOf" srcId="{2465D9DF-39F2-4998-844C-36B5B6D2AC7D}" destId="{D919478E-9A36-426B-AAD3-0D5C7A801016}" srcOrd="0" destOrd="0" presId="urn:microsoft.com/office/officeart/2008/layout/AlternatingHexagons"/>
    <dgm:cxn modelId="{61F1FC4B-BD71-4E88-BB18-2B49CCE5FCC5}" srcId="{4FE91FF7-42AA-4087-B2CB-1F8688418A51}" destId="{B447F17E-91D0-44BA-9787-444AA108449C}" srcOrd="0" destOrd="0" parTransId="{8C2928D5-EB6C-4D93-83B8-428603515983}" sibTransId="{F2043E4C-30E6-4AEF-86EA-6088E64553B7}"/>
    <dgm:cxn modelId="{C289E321-21F3-4160-88F6-52FF886B695F}" srcId="{4FE91FF7-42AA-4087-B2CB-1F8688418A51}" destId="{2465D9DF-39F2-4998-844C-36B5B6D2AC7D}" srcOrd="2" destOrd="0" parTransId="{8AC3842D-36BC-4091-B843-9F73CD314F52}" sibTransId="{33978A2E-0D8B-4256-8520-5593CA9E3E2E}"/>
    <dgm:cxn modelId="{48DC6054-06A8-4666-AB8B-F80CD0D5F080}" type="presOf" srcId="{8A3D9C1E-5CD8-4984-AFE3-C4553357F4A0}" destId="{6BE0B1A6-A625-418C-BC6C-A6B88C217E62}" srcOrd="0" destOrd="0" presId="urn:microsoft.com/office/officeart/2008/layout/AlternatingHexagons"/>
    <dgm:cxn modelId="{ED6DB292-4763-4390-BC81-85F98CC5709E}" srcId="{4FE91FF7-42AA-4087-B2CB-1F8688418A51}" destId="{8BC33869-310C-445D-8B4E-1FC5FDFA8BDA}" srcOrd="4" destOrd="0" parTransId="{DD7D36F4-D074-4CE5-A6D0-80CB4F06C440}" sibTransId="{7256D38B-B4BD-41A8-ACA5-9580DDE988E0}"/>
    <dgm:cxn modelId="{04FC0ACF-9548-434B-A4E3-BEB8B1639DF0}" type="presOf" srcId="{20CD647B-7548-43F1-8631-DC4256E363DD}" destId="{90D7CD53-21CF-4745-A0E0-6C6D27858218}" srcOrd="0" destOrd="0" presId="urn:microsoft.com/office/officeart/2008/layout/AlternatingHexagons"/>
    <dgm:cxn modelId="{58D8FFA5-C4A6-4EA7-A4AD-D9AA6951FC53}" type="presOf" srcId="{7256D38B-B4BD-41A8-ACA5-9580DDE988E0}" destId="{51AB60AE-762D-479F-B8F0-A610C99A38E5}" srcOrd="0" destOrd="0" presId="urn:microsoft.com/office/officeart/2008/layout/AlternatingHexagons"/>
    <dgm:cxn modelId="{1040D1ED-0B24-4ED1-A572-FCA7F26A99A4}" srcId="{2465D9DF-39F2-4998-844C-36B5B6D2AC7D}" destId="{8A3D9C1E-5CD8-4984-AFE3-C4553357F4A0}" srcOrd="0" destOrd="0" parTransId="{429F614E-9FB6-42F2-BE20-88C1B0BA83DB}" sibTransId="{3FC6F1EC-CB68-485C-9273-4F8E3AC72170}"/>
    <dgm:cxn modelId="{C0E67FAE-E0F5-41AF-8BCF-92E5D2E69B18}" type="presParOf" srcId="{9CCFDE8F-483A-44B4-B8B1-4139B8C97D64}" destId="{8CE22DC2-8686-4857-8DA7-1910E7F89DC3}" srcOrd="0" destOrd="0" presId="urn:microsoft.com/office/officeart/2008/layout/AlternatingHexagons"/>
    <dgm:cxn modelId="{98DDB2DE-6825-4CFF-A2ED-91BFCEBDC64C}" type="presParOf" srcId="{8CE22DC2-8686-4857-8DA7-1910E7F89DC3}" destId="{F0DC548C-F16E-4E32-BCCC-5BDD6A9B303F}" srcOrd="0" destOrd="0" presId="urn:microsoft.com/office/officeart/2008/layout/AlternatingHexagons"/>
    <dgm:cxn modelId="{71CFFDA4-A7C2-4895-96DB-0F0153FFE8B2}" type="presParOf" srcId="{8CE22DC2-8686-4857-8DA7-1910E7F89DC3}" destId="{F77AF113-9A3A-4EAB-871C-C147F84F94F4}" srcOrd="1" destOrd="0" presId="urn:microsoft.com/office/officeart/2008/layout/AlternatingHexagons"/>
    <dgm:cxn modelId="{487BBF20-88A2-43C5-85F3-391068707DAD}" type="presParOf" srcId="{8CE22DC2-8686-4857-8DA7-1910E7F89DC3}" destId="{5BFEE1D7-AD10-47F4-9F2B-90876213BAAB}" srcOrd="2" destOrd="0" presId="urn:microsoft.com/office/officeart/2008/layout/AlternatingHexagons"/>
    <dgm:cxn modelId="{84B032DF-5E8E-4E43-B74B-B396DA1D58F9}" type="presParOf" srcId="{8CE22DC2-8686-4857-8DA7-1910E7F89DC3}" destId="{804E7674-68E0-4E7D-96C0-97A2D88E5D6D}" srcOrd="3" destOrd="0" presId="urn:microsoft.com/office/officeart/2008/layout/AlternatingHexagons"/>
    <dgm:cxn modelId="{5A6A9558-7B46-40E9-9187-BE8E93EDA661}" type="presParOf" srcId="{8CE22DC2-8686-4857-8DA7-1910E7F89DC3}" destId="{0CB63D3F-A05F-4D28-BC0C-2F0A69CE6C37}" srcOrd="4" destOrd="0" presId="urn:microsoft.com/office/officeart/2008/layout/AlternatingHexagons"/>
    <dgm:cxn modelId="{A46EBA0D-2CA6-4287-9034-063A6FA51261}" type="presParOf" srcId="{9CCFDE8F-483A-44B4-B8B1-4139B8C97D64}" destId="{DBB27CD7-1D09-4575-8B72-8430D33547D0}" srcOrd="1" destOrd="0" presId="urn:microsoft.com/office/officeart/2008/layout/AlternatingHexagons"/>
    <dgm:cxn modelId="{4A09F574-01BE-4740-9B3E-534C6A9F9667}" type="presParOf" srcId="{9CCFDE8F-483A-44B4-B8B1-4139B8C97D64}" destId="{CC208216-0E9E-4E4E-A91A-62446C3E7CEB}" srcOrd="2" destOrd="0" presId="urn:microsoft.com/office/officeart/2008/layout/AlternatingHexagons"/>
    <dgm:cxn modelId="{0AC3EFA4-8F2D-4B5A-9C86-38A73474D935}" type="presParOf" srcId="{CC208216-0E9E-4E4E-A91A-62446C3E7CEB}" destId="{B8E4F4C6-28D6-4D3D-B547-A72FC9F2A0BE}" srcOrd="0" destOrd="0" presId="urn:microsoft.com/office/officeart/2008/layout/AlternatingHexagons"/>
    <dgm:cxn modelId="{1896D12F-34E4-47F7-9332-57297E87D919}" type="presParOf" srcId="{CC208216-0E9E-4E4E-A91A-62446C3E7CEB}" destId="{90D7CD53-21CF-4745-A0E0-6C6D27858218}" srcOrd="1" destOrd="0" presId="urn:microsoft.com/office/officeart/2008/layout/AlternatingHexagons"/>
    <dgm:cxn modelId="{D66A3B1E-36C8-4AF8-A060-CB42E907B16F}" type="presParOf" srcId="{CC208216-0E9E-4E4E-A91A-62446C3E7CEB}" destId="{92F39BBF-09A2-4821-AD27-33838F712A1E}" srcOrd="2" destOrd="0" presId="urn:microsoft.com/office/officeart/2008/layout/AlternatingHexagons"/>
    <dgm:cxn modelId="{FD269CF0-DC9E-4682-AAF4-BA9349FE4F08}" type="presParOf" srcId="{CC208216-0E9E-4E4E-A91A-62446C3E7CEB}" destId="{409C5E8D-DCB5-4FAD-BB5D-4A8F9CEEB90B}" srcOrd="3" destOrd="0" presId="urn:microsoft.com/office/officeart/2008/layout/AlternatingHexagons"/>
    <dgm:cxn modelId="{EBD1437E-F857-4121-8F57-ABDBD72A40B8}" type="presParOf" srcId="{CC208216-0E9E-4E4E-A91A-62446C3E7CEB}" destId="{97FAC8DC-CDC4-493B-A2CA-C8A514632AA7}" srcOrd="4" destOrd="0" presId="urn:microsoft.com/office/officeart/2008/layout/AlternatingHexagons"/>
    <dgm:cxn modelId="{AECFD2DC-DDDE-435A-94A6-D2359BDBB000}" type="presParOf" srcId="{9CCFDE8F-483A-44B4-B8B1-4139B8C97D64}" destId="{AA53CC49-92A5-4511-9A6C-6BBF739FFFC6}" srcOrd="3" destOrd="0" presId="urn:microsoft.com/office/officeart/2008/layout/AlternatingHexagons"/>
    <dgm:cxn modelId="{CF5A9E90-8232-421A-893F-89FFB0C0F3D6}" type="presParOf" srcId="{9CCFDE8F-483A-44B4-B8B1-4139B8C97D64}" destId="{71A3F1C4-166B-46D6-9C26-0FCBE79EEE6A}" srcOrd="4" destOrd="0" presId="urn:microsoft.com/office/officeart/2008/layout/AlternatingHexagons"/>
    <dgm:cxn modelId="{57401830-BBD6-4C4A-B11B-4144B0C4CDEA}" type="presParOf" srcId="{71A3F1C4-166B-46D6-9C26-0FCBE79EEE6A}" destId="{D919478E-9A36-426B-AAD3-0D5C7A801016}" srcOrd="0" destOrd="0" presId="urn:microsoft.com/office/officeart/2008/layout/AlternatingHexagons"/>
    <dgm:cxn modelId="{057027EB-77EC-4C7B-8BF6-747B3A9EC635}" type="presParOf" srcId="{71A3F1C4-166B-46D6-9C26-0FCBE79EEE6A}" destId="{6BE0B1A6-A625-418C-BC6C-A6B88C217E62}" srcOrd="1" destOrd="0" presId="urn:microsoft.com/office/officeart/2008/layout/AlternatingHexagons"/>
    <dgm:cxn modelId="{0A6EFF07-F5A8-44D6-BF9C-85D160BBE662}" type="presParOf" srcId="{71A3F1C4-166B-46D6-9C26-0FCBE79EEE6A}" destId="{0EC0E581-A95C-4A09-8327-37B3E51AA4D2}" srcOrd="2" destOrd="0" presId="urn:microsoft.com/office/officeart/2008/layout/AlternatingHexagons"/>
    <dgm:cxn modelId="{911D1B82-8F72-456F-8694-271DDE915C8A}" type="presParOf" srcId="{71A3F1C4-166B-46D6-9C26-0FCBE79EEE6A}" destId="{D97ACFE8-6F36-4C60-AF06-38BA85346C83}" srcOrd="3" destOrd="0" presId="urn:microsoft.com/office/officeart/2008/layout/AlternatingHexagons"/>
    <dgm:cxn modelId="{5395AD86-FA51-4CEC-974F-808018233E68}" type="presParOf" srcId="{71A3F1C4-166B-46D6-9C26-0FCBE79EEE6A}" destId="{5009FBCF-AD7A-45FC-92A8-DDAB3DDD5B47}" srcOrd="4" destOrd="0" presId="urn:microsoft.com/office/officeart/2008/layout/AlternatingHexagons"/>
    <dgm:cxn modelId="{E9AAEA93-82BE-4CAF-AB51-4A7CB0BE87B3}" type="presParOf" srcId="{9CCFDE8F-483A-44B4-B8B1-4139B8C97D64}" destId="{66A88EB6-BC83-421D-8078-D82B556F6313}" srcOrd="5" destOrd="0" presId="urn:microsoft.com/office/officeart/2008/layout/AlternatingHexagons"/>
    <dgm:cxn modelId="{9C31179A-3B56-4136-ADF6-1FFA46457380}" type="presParOf" srcId="{9CCFDE8F-483A-44B4-B8B1-4139B8C97D64}" destId="{A4C227CC-C8BD-4589-B2C2-034FB8025550}" srcOrd="6" destOrd="0" presId="urn:microsoft.com/office/officeart/2008/layout/AlternatingHexagons"/>
    <dgm:cxn modelId="{83C5C1F4-E4B0-4DF0-9FD4-1759C990754A}" type="presParOf" srcId="{A4C227CC-C8BD-4589-B2C2-034FB8025550}" destId="{D9802882-D0AE-43EF-A06D-D5D76CA5FE2A}" srcOrd="0" destOrd="0" presId="urn:microsoft.com/office/officeart/2008/layout/AlternatingHexagons"/>
    <dgm:cxn modelId="{FE9D00B0-2458-4524-B4F6-1A135F9F729C}" type="presParOf" srcId="{A4C227CC-C8BD-4589-B2C2-034FB8025550}" destId="{414B0E49-9654-4600-8CB8-DBE9EA4D01C9}" srcOrd="1" destOrd="0" presId="urn:microsoft.com/office/officeart/2008/layout/AlternatingHexagons"/>
    <dgm:cxn modelId="{E72FCEF9-CF58-4CC6-9861-A4D3E253CDE3}" type="presParOf" srcId="{A4C227CC-C8BD-4589-B2C2-034FB8025550}" destId="{8546F813-1BAA-4C7A-9F0A-C947A3DFAE43}" srcOrd="2" destOrd="0" presId="urn:microsoft.com/office/officeart/2008/layout/AlternatingHexagons"/>
    <dgm:cxn modelId="{28D3903B-1D73-4F0E-BF3E-FA5625BE6A71}" type="presParOf" srcId="{A4C227CC-C8BD-4589-B2C2-034FB8025550}" destId="{410E0A88-B215-46E1-9FB0-14D7E28445BF}" srcOrd="3" destOrd="0" presId="urn:microsoft.com/office/officeart/2008/layout/AlternatingHexagons"/>
    <dgm:cxn modelId="{4F90AE3A-4F64-42D3-9336-2E52BB6BC197}" type="presParOf" srcId="{A4C227CC-C8BD-4589-B2C2-034FB8025550}" destId="{B46FE0F7-7C56-4E65-9395-02F5FDB89B49}" srcOrd="4" destOrd="0" presId="urn:microsoft.com/office/officeart/2008/layout/AlternatingHexagons"/>
    <dgm:cxn modelId="{F154BD02-A93A-42F3-9720-70C46ACA3308}" type="presParOf" srcId="{9CCFDE8F-483A-44B4-B8B1-4139B8C97D64}" destId="{A321449E-B99B-4D0C-BE15-FC95A86C4EE4}" srcOrd="7" destOrd="0" presId="urn:microsoft.com/office/officeart/2008/layout/AlternatingHexagons"/>
    <dgm:cxn modelId="{57FD5635-4A53-4F54-A9DB-53A95A24ADA2}" type="presParOf" srcId="{9CCFDE8F-483A-44B4-B8B1-4139B8C97D64}" destId="{EB0FB311-CB9F-4D52-A46D-D7EEAC8C0E32}" srcOrd="8" destOrd="0" presId="urn:microsoft.com/office/officeart/2008/layout/AlternatingHexagons"/>
    <dgm:cxn modelId="{BD630BEA-885F-4ECC-A540-4DB8B50D6A22}" type="presParOf" srcId="{EB0FB311-CB9F-4D52-A46D-D7EEAC8C0E32}" destId="{3A607D77-E05F-48CB-BEE5-3A67A1B9D043}" srcOrd="0" destOrd="0" presId="urn:microsoft.com/office/officeart/2008/layout/AlternatingHexagons"/>
    <dgm:cxn modelId="{3B4354CB-D3B3-45D7-9B5D-4B6ACB534266}" type="presParOf" srcId="{EB0FB311-CB9F-4D52-A46D-D7EEAC8C0E32}" destId="{D006BCAB-8448-4AE5-9FFF-CC2B589599FF}" srcOrd="1" destOrd="0" presId="urn:microsoft.com/office/officeart/2008/layout/AlternatingHexagons"/>
    <dgm:cxn modelId="{C3F55545-4483-42E2-B5A2-8D5B24802FC9}" type="presParOf" srcId="{EB0FB311-CB9F-4D52-A46D-D7EEAC8C0E32}" destId="{5FEE71E6-9EB1-4894-A594-95E68FFAA263}" srcOrd="2" destOrd="0" presId="urn:microsoft.com/office/officeart/2008/layout/AlternatingHexagons"/>
    <dgm:cxn modelId="{1ED5BA88-B3D1-4724-871E-9354D902D2EB}" type="presParOf" srcId="{EB0FB311-CB9F-4D52-A46D-D7EEAC8C0E32}" destId="{54E1353D-53DB-49FB-9AA0-5145DB182861}" srcOrd="3" destOrd="0" presId="urn:microsoft.com/office/officeart/2008/layout/AlternatingHexagons"/>
    <dgm:cxn modelId="{B08BBAEC-B031-43D7-8795-4E74E187E888}" type="presParOf" srcId="{EB0FB311-CB9F-4D52-A46D-D7EEAC8C0E32}" destId="{51AB60AE-762D-479F-B8F0-A610C99A38E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C548C-F16E-4E32-BCCC-5BDD6A9B303F}">
      <dsp:nvSpPr>
        <dsp:cNvPr id="0" name=""/>
        <dsp:cNvSpPr/>
      </dsp:nvSpPr>
      <dsp:spPr>
        <a:xfrm rot="5400000">
          <a:off x="3043829" y="91394"/>
          <a:ext cx="1385641" cy="12055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стажування 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321754" y="217256"/>
        <a:ext cx="829791" cy="953783"/>
      </dsp:txXfrm>
    </dsp:sp>
    <dsp:sp modelId="{F77AF113-9A3A-4EAB-871C-C147F84F94F4}">
      <dsp:nvSpPr>
        <dsp:cNvPr id="0" name=""/>
        <dsp:cNvSpPr/>
      </dsp:nvSpPr>
      <dsp:spPr>
        <a:xfrm>
          <a:off x="4375985" y="278455"/>
          <a:ext cx="1546375" cy="83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самостійне набуття професійного досвіду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5985" y="278455"/>
        <a:ext cx="1546375" cy="831384"/>
      </dsp:txXfrm>
    </dsp:sp>
    <dsp:sp modelId="{0CB63D3F-A05F-4D28-BC0C-2F0A69CE6C37}">
      <dsp:nvSpPr>
        <dsp:cNvPr id="0" name=""/>
        <dsp:cNvSpPr/>
      </dsp:nvSpPr>
      <dsp:spPr>
        <a:xfrm rot="5400000">
          <a:off x="1741881" y="91394"/>
          <a:ext cx="1385641" cy="12055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019806" y="217256"/>
        <a:ext cx="829791" cy="953783"/>
      </dsp:txXfrm>
    </dsp:sp>
    <dsp:sp modelId="{B8E4F4C6-28D6-4D3D-B547-A72FC9F2A0BE}">
      <dsp:nvSpPr>
        <dsp:cNvPr id="0" name=""/>
        <dsp:cNvSpPr/>
      </dsp:nvSpPr>
      <dsp:spPr>
        <a:xfrm rot="5400000">
          <a:off x="2453763" y="1267526"/>
          <a:ext cx="1385641" cy="12055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учнівство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731688" y="1393388"/>
        <a:ext cx="829791" cy="953783"/>
      </dsp:txXfrm>
    </dsp:sp>
    <dsp:sp modelId="{90D7CD53-21CF-4745-A0E0-6C6D27858218}">
      <dsp:nvSpPr>
        <dsp:cNvPr id="0" name=""/>
        <dsp:cNvSpPr/>
      </dsp:nvSpPr>
      <dsp:spPr>
        <a:xfrm>
          <a:off x="870649" y="1295672"/>
          <a:ext cx="1750103" cy="1149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" pitchFamily="34" charset="0"/>
              <a:cs typeface="Arial" pitchFamily="34" charset="0"/>
            </a:rPr>
            <a:t>курс підготовки, оцінювання та сертифікації на базі роботодавця (підприємства)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70649" y="1295672"/>
        <a:ext cx="1750103" cy="1149214"/>
      </dsp:txXfrm>
    </dsp:sp>
    <dsp:sp modelId="{97FAC8DC-CDC4-493B-A2CA-C8A514632AA7}">
      <dsp:nvSpPr>
        <dsp:cNvPr id="0" name=""/>
        <dsp:cNvSpPr/>
      </dsp:nvSpPr>
      <dsp:spPr>
        <a:xfrm rot="5400000">
          <a:off x="3755712" y="1267526"/>
          <a:ext cx="1385641" cy="12055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4033637" y="1393388"/>
        <a:ext cx="829791" cy="953783"/>
      </dsp:txXfrm>
    </dsp:sp>
    <dsp:sp modelId="{D919478E-9A36-426B-AAD3-0D5C7A801016}">
      <dsp:nvSpPr>
        <dsp:cNvPr id="0" name=""/>
        <dsp:cNvSpPr/>
      </dsp:nvSpPr>
      <dsp:spPr>
        <a:xfrm rot="5400000">
          <a:off x="3043829" y="2443658"/>
          <a:ext cx="1385641" cy="12055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виробнича практика 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321754" y="2569520"/>
        <a:ext cx="829791" cy="953783"/>
      </dsp:txXfrm>
    </dsp:sp>
    <dsp:sp modelId="{6BE0B1A6-A625-418C-BC6C-A6B88C217E62}">
      <dsp:nvSpPr>
        <dsp:cNvPr id="0" name=""/>
        <dsp:cNvSpPr/>
      </dsp:nvSpPr>
      <dsp:spPr>
        <a:xfrm>
          <a:off x="4375985" y="2630720"/>
          <a:ext cx="1546375" cy="83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(короткострокові) професійні курси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5985" y="2630720"/>
        <a:ext cx="1546375" cy="831384"/>
      </dsp:txXfrm>
    </dsp:sp>
    <dsp:sp modelId="{5009FBCF-AD7A-45FC-92A8-DDAB3DDD5B47}">
      <dsp:nvSpPr>
        <dsp:cNvPr id="0" name=""/>
        <dsp:cNvSpPr/>
      </dsp:nvSpPr>
      <dsp:spPr>
        <a:xfrm rot="5400000">
          <a:off x="1741881" y="2443658"/>
          <a:ext cx="1385641" cy="12055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019806" y="2569520"/>
        <a:ext cx="829791" cy="953783"/>
      </dsp:txXfrm>
    </dsp:sp>
    <dsp:sp modelId="{D9802882-D0AE-43EF-A06D-D5D76CA5FE2A}">
      <dsp:nvSpPr>
        <dsp:cNvPr id="0" name=""/>
        <dsp:cNvSpPr/>
      </dsp:nvSpPr>
      <dsp:spPr>
        <a:xfrm rot="5400000">
          <a:off x="2390361" y="3619790"/>
          <a:ext cx="1385641" cy="12055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наставництво</a:t>
          </a:r>
          <a:endParaRPr lang="ru-RU" sz="900" kern="1200" dirty="0"/>
        </a:p>
      </dsp:txBody>
      <dsp:txXfrm rot="-5400000">
        <a:off x="2668286" y="3745652"/>
        <a:ext cx="829791" cy="953783"/>
      </dsp:txXfrm>
    </dsp:sp>
    <dsp:sp modelId="{414B0E49-9654-4600-8CB8-DBE9EA4D01C9}">
      <dsp:nvSpPr>
        <dsp:cNvPr id="0" name=""/>
        <dsp:cNvSpPr/>
      </dsp:nvSpPr>
      <dsp:spPr>
        <a:xfrm>
          <a:off x="934052" y="3806852"/>
          <a:ext cx="1496492" cy="83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FE0F7-7C56-4E65-9395-02F5FDB89B49}">
      <dsp:nvSpPr>
        <dsp:cNvPr id="0" name=""/>
        <dsp:cNvSpPr/>
      </dsp:nvSpPr>
      <dsp:spPr>
        <a:xfrm rot="5400000">
          <a:off x="3692309" y="3619790"/>
          <a:ext cx="1385641" cy="12055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3970234" y="3745652"/>
        <a:ext cx="829791" cy="953783"/>
      </dsp:txXfrm>
    </dsp:sp>
    <dsp:sp modelId="{3A607D77-E05F-48CB-BEE5-3A67A1B9D043}">
      <dsp:nvSpPr>
        <dsp:cNvPr id="0" name=""/>
        <dsp:cNvSpPr/>
      </dsp:nvSpPr>
      <dsp:spPr>
        <a:xfrm rot="5400000">
          <a:off x="3043829" y="4795923"/>
          <a:ext cx="1385641" cy="12055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кооперативне </a:t>
          </a:r>
          <a:r>
            <a:rPr lang="ru-RU" sz="900" kern="1200" dirty="0" err="1" smtClean="0"/>
            <a:t>навчання</a:t>
          </a:r>
          <a:r>
            <a:rPr lang="ru-RU" sz="900" kern="1200" dirty="0" smtClean="0"/>
            <a:t> </a:t>
          </a:r>
          <a:endParaRPr lang="ru-RU" sz="900" kern="1200" dirty="0"/>
        </a:p>
      </dsp:txBody>
      <dsp:txXfrm rot="-5400000">
        <a:off x="3321754" y="4921785"/>
        <a:ext cx="829791" cy="953783"/>
      </dsp:txXfrm>
    </dsp:sp>
    <dsp:sp modelId="{D006BCAB-8448-4AE5-9FFF-CC2B589599FF}">
      <dsp:nvSpPr>
        <dsp:cNvPr id="0" name=""/>
        <dsp:cNvSpPr/>
      </dsp:nvSpPr>
      <dsp:spPr>
        <a:xfrm>
          <a:off x="4375985" y="4982984"/>
          <a:ext cx="1546375" cy="83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B60AE-762D-479F-B8F0-A610C99A38E5}">
      <dsp:nvSpPr>
        <dsp:cNvPr id="0" name=""/>
        <dsp:cNvSpPr/>
      </dsp:nvSpPr>
      <dsp:spPr>
        <a:xfrm rot="5400000">
          <a:off x="1741881" y="4795923"/>
          <a:ext cx="1385641" cy="12055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019806" y="4921785"/>
        <a:ext cx="829791" cy="953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9588" y="0"/>
            <a:ext cx="4275137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4D28B57-6086-4D79-B200-2BBC1E9E50CD}" type="datetimeFigureOut">
              <a:rPr lang="uk-UA"/>
              <a:pPr>
                <a:defRPr/>
              </a:pPr>
              <a:t>01.03.2019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9588" y="6397625"/>
            <a:ext cx="4275137" cy="336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B01CD2A-3AF2-4775-AF3A-843412DF611B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972059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589588" y="0"/>
            <a:ext cx="4275137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C579C9F-BA54-4095-B917-1D715B264831}" type="datetimeFigureOut">
              <a:rPr lang="uk-UA"/>
              <a:pPr>
                <a:defRPr/>
              </a:pPr>
              <a:t>01.03.2019</a:t>
            </a:fld>
            <a:endParaRPr lang="uk-UA"/>
          </a:p>
        </p:txBody>
      </p:sp>
      <p:sp>
        <p:nvSpPr>
          <p:cNvPr id="4" name="Образ слайда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04825"/>
            <a:ext cx="4456113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87425" y="3198813"/>
            <a:ext cx="7893050" cy="3032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589588" y="6397625"/>
            <a:ext cx="4275137" cy="336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CA2ECC-1CA1-43D5-B035-E7BF9C6E398D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611738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0FD63B-AA48-4E08-A948-33BC75CFD43E}" type="slidenum">
              <a:rPr lang="de-DE" altLang="uk-UA" smtClean="0">
                <a:latin typeface="Times New Roman" pitchFamily="18" charset="0"/>
              </a:rPr>
              <a:pPr/>
              <a:t>3</a:t>
            </a:fld>
            <a:endParaRPr lang="de-DE" altLang="uk-UA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2388" y="776288"/>
            <a:ext cx="6567487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4643438"/>
            <a:ext cx="5868987" cy="498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altLang="uk-UA" sz="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0B3F2A4-CC15-4187-9C27-B8AFD56754B5}" type="slidenum">
              <a:rPr lang="uk-UA" altLang="uk-UA" smtClean="0"/>
              <a:pPr/>
              <a:t>24</a:t>
            </a:fld>
            <a:endParaRPr lang="uk-UA" alt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678988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13938" y="2992438"/>
            <a:ext cx="1770062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Oval 1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Oval 1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6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9" name="Oval 1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Oval 1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Oval 1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6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Oval 1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Oval 1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Oval 1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" name="Oval 1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6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6" name="Oval 1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7" name="Oval 2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8" name="Oval 2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9" name="Oval 2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20" name="Oval 2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6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21" name="Oval 2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22" name="Oval 2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23" name="Oval 2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24" name="Oval 2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6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25" name="Oval 2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26" name="Oval 2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27" name="Oval 3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28" name="Oval 3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29" name="Oval 3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6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3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3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Oval 3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3" name="Oval 3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6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4" name="Oval 3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Oval 3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Oval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3225" y="2819400"/>
            <a:ext cx="108886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7981" y="466725"/>
            <a:ext cx="8972934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/>
              <a:t>Образец заголовка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23718" y="3049588"/>
            <a:ext cx="8267198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/>
              <a:t>Образец подзаголовка</a:t>
            </a:r>
          </a:p>
        </p:txBody>
      </p:sp>
      <p:sp>
        <p:nvSpPr>
          <p:cNvPr id="3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EE357-97CD-4B89-8555-AF4A8A806890}" type="datetimeFigureOut">
              <a:rPr lang="uk-UA"/>
              <a:pPr>
                <a:defRPr/>
              </a:pPr>
              <a:t>01.03.2019</a:t>
            </a:fld>
            <a:endParaRPr lang="ru-RU" altLang="en-US"/>
          </a:p>
        </p:txBody>
      </p:sp>
      <p:sp>
        <p:nvSpPr>
          <p:cNvPr id="3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10AA-B372-4884-9C0A-0435BA15A7A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2468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B9D34-ECD2-4915-8742-087767E40E6F}" type="datetimeFigureOut">
              <a:rPr lang="uk-UA"/>
              <a:pPr>
                <a:defRPr/>
              </a:pPr>
              <a:t>01.03.2019</a:t>
            </a:fld>
            <a:endParaRPr lang="ru-RU" altLang="en-US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277BD-6014-44D5-9979-7BD7B20F7C3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1043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71295" y="122240"/>
            <a:ext cx="2722126" cy="60086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4918" y="122240"/>
            <a:ext cx="7964739" cy="60086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BBD1E-4A94-44B7-8DFA-D91446F5D9D4}" type="datetimeFigureOut">
              <a:rPr lang="uk-UA"/>
              <a:pPr>
                <a:defRPr/>
              </a:pPr>
              <a:t>01.03.2019</a:t>
            </a:fld>
            <a:endParaRPr lang="ru-RU" altLang="en-US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54A10-CD13-4F0C-9FAB-4FAA8FC36D8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57449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0" y="5778500"/>
            <a:ext cx="12098338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098338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4274" y="0"/>
            <a:ext cx="1734099" cy="2292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6415" y="2292101"/>
            <a:ext cx="10018936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6412" y="4511791"/>
            <a:ext cx="10018937" cy="95556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0000"/>
                    <a:lumOff val="40000"/>
                  </a:prstClr>
                </a:solidFill>
              </a:defRPr>
            </a:lvl1pPr>
          </a:lstStyle>
          <a:p>
            <a:pPr>
              <a:defRPr/>
            </a:pPr>
            <a:fld id="{4224E9AB-530F-49F7-A7F3-25826638F3A7}" type="datetimeFigureOut">
              <a:rPr lang="ru-RU"/>
              <a:pPr>
                <a:defRPr/>
              </a:pPr>
              <a:t>01.03.2019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0000"/>
                    <a:lumOff val="4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4C6AC-2F90-4052-808B-E5254F2C683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2607270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098338" cy="2016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0" y="223838"/>
            <a:ext cx="336708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ru-RU" sz="2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0000"/>
                    <a:lumOff val="40000"/>
                  </a:prstClr>
                </a:solidFill>
              </a:defRPr>
            </a:lvl1pPr>
          </a:lstStyle>
          <a:p>
            <a:pPr>
              <a:defRPr/>
            </a:pPr>
            <a:fld id="{FD517EC0-438F-459D-99B3-CC0BAA1FC62F}" type="datetimeFigureOut">
              <a:rPr lang="ru-RU"/>
              <a:pPr>
                <a:defRPr/>
              </a:pPr>
              <a:t>01.03.2019</a:t>
            </a:fld>
            <a:endParaRPr lang="ru-RU" dirty="0"/>
          </a:p>
        </p:txBody>
      </p:sp>
      <p:sp>
        <p:nvSpPr>
          <p:cNvPr id="7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0000"/>
                    <a:lumOff val="4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BBD4-8057-462A-87AB-B700CEC0B1A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2533754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9"/>
          <p:cNvGrpSpPr>
            <a:grpSpLocks/>
          </p:cNvGrpSpPr>
          <p:nvPr/>
        </p:nvGrpSpPr>
        <p:grpSpPr bwMode="auto">
          <a:xfrm rot="10800000">
            <a:off x="0" y="5645150"/>
            <a:ext cx="12098338" cy="63500"/>
            <a:chOff x="507492" y="1501519"/>
            <a:chExt cx="8129016" cy="63125"/>
          </a:xfrm>
        </p:grpSpPr>
        <p:cxnSp>
          <p:nvCxnSpPr>
            <p:cNvPr id="6" name="Прямая соединительная линия 5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528825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528825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5"/>
          <p:cNvGrpSpPr>
            <a:grpSpLocks/>
          </p:cNvGrpSpPr>
          <p:nvPr/>
        </p:nvGrpSpPr>
        <p:grpSpPr bwMode="auto">
          <a:xfrm>
            <a:off x="0" y="1143000"/>
            <a:ext cx="12098338" cy="63500"/>
            <a:chOff x="507492" y="1501519"/>
            <a:chExt cx="8129016" cy="63125"/>
          </a:xfrm>
        </p:grpSpPr>
        <p:cxnSp>
          <p:nvCxnSpPr>
            <p:cNvPr id="9" name="Прямая соединительная линия 8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0" y="5778500"/>
            <a:ext cx="12098338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098338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5698" y="0"/>
            <a:ext cx="1734099" cy="2292094"/>
          </a:xfrm>
          <a:prstGeom prst="rect">
            <a:avLst/>
          </a:prstGeom>
        </p:spPr>
      </p:pic>
      <p:sp>
        <p:nvSpPr>
          <p:cNvPr id="15" name="Инструкции">
            <a:extLst>
              <a:ext uri="{FF2B5EF4-FFF2-40B4-BE49-F238E27FC236}"/>
            </a:extLst>
          </p:cNvPr>
          <p:cNvSpPr/>
          <p:nvPr/>
        </p:nvSpPr>
        <p:spPr>
          <a:xfrm>
            <a:off x="12249150" y="0"/>
            <a:ext cx="1285875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1200" b="1" i="1" dirty="0">
                <a:latin typeface="Arial"/>
                <a:cs typeface="Arial"/>
              </a:rPr>
              <a:t>ПРИМЕЧАНИЕ.</a:t>
            </a:r>
          </a:p>
          <a:p>
            <a:pPr eaLnBrk="1" hangingPunct="1">
              <a:defRPr/>
            </a:pPr>
            <a:r>
              <a:rPr lang="ru-RU" sz="1200" i="1" dirty="0">
                <a:latin typeface="Arial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6412" y="2292101"/>
            <a:ext cx="5690002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6412" y="4511791"/>
            <a:ext cx="5690002" cy="95556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27437" y="1310656"/>
            <a:ext cx="5170906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2038600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2514600"/>
            <a:ext cx="12098338" cy="3194050"/>
            <a:chOff x="647402" y="2514600"/>
            <a:chExt cx="10838688" cy="3194035"/>
          </a:xfrm>
        </p:grpSpPr>
        <p:grpSp>
          <p:nvGrpSpPr>
            <p:cNvPr id="5" name="Группа 10"/>
            <p:cNvGrpSpPr>
              <a:grpSpLocks/>
            </p:cNvGrpSpPr>
            <p:nvPr/>
          </p:nvGrpSpPr>
          <p:grpSpPr bwMode="auto"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0" name="Прямая соединительная линия 9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507492" y="1565019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Прямоугольник 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47402" y="2641599"/>
              <a:ext cx="10838688" cy="29400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grpSp>
          <p:nvGrpSpPr>
            <p:cNvPr id="7" name="Группа 15"/>
            <p:cNvGrpSpPr>
              <a:grpSpLocks/>
            </p:cNvGrpSpPr>
            <p:nvPr/>
          </p:nvGrpSpPr>
          <p:grpSpPr bwMode="auto"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8" name="Прямая соединительная линия 7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528825" y="1565019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528825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Рисунок 1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98" y="0"/>
            <a:ext cx="1769489" cy="29718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413" y="2971806"/>
            <a:ext cx="9993730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413" y="4655956"/>
            <a:ext cx="9993730" cy="509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0000"/>
                    <a:lumOff val="40000"/>
                  </a:prstClr>
                </a:solidFill>
              </a:defRPr>
            </a:lvl1pPr>
          </a:lstStyle>
          <a:p>
            <a:pPr>
              <a:defRPr/>
            </a:pPr>
            <a:fld id="{4078E754-3F16-41CC-8824-3C941A5DD99B}" type="datetimeFigureOut">
              <a:rPr lang="ru-RU"/>
              <a:pPr>
                <a:defRPr/>
              </a:pPr>
              <a:t>01.03.2019</a:t>
            </a:fld>
            <a:endParaRPr lang="ru-RU" dirty="0"/>
          </a:p>
        </p:txBody>
      </p:sp>
      <p:sp>
        <p:nvSpPr>
          <p:cNvPr id="1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0000"/>
                    <a:lumOff val="4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72AD9-6A05-4435-A53F-07A392ABC34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9596681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6415" y="1600202"/>
            <a:ext cx="4877143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4787" y="1600202"/>
            <a:ext cx="4877143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0000"/>
                    <a:lumOff val="40000"/>
                  </a:prstClr>
                </a:solidFill>
              </a:defRPr>
            </a:lvl1pPr>
          </a:lstStyle>
          <a:p>
            <a:pPr>
              <a:defRPr/>
            </a:pPr>
            <a:fld id="{9AD4BA88-AF25-4FFD-9FC4-BC325D0F8B7E}" type="datetimeFigureOut">
              <a:rPr lang="ru-RU"/>
              <a:pPr>
                <a:defRPr/>
              </a:pPr>
              <a:t>01.03.2019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0000"/>
                    <a:lumOff val="4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A55B8-DCD6-40C9-B2D6-84FCD3C30E0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7083313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412" y="1600200"/>
            <a:ext cx="4881679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6412" y="2424112"/>
            <a:ext cx="4881679" cy="37480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18744" y="1600200"/>
            <a:ext cx="4881679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18744" y="2424112"/>
            <a:ext cx="4881679" cy="37480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0000"/>
                    <a:lumOff val="40000"/>
                  </a:prstClr>
                </a:solidFill>
              </a:defRPr>
            </a:lvl1pPr>
          </a:lstStyle>
          <a:p>
            <a:pPr>
              <a:defRPr/>
            </a:pPr>
            <a:fld id="{2AFCD59E-8D54-4576-AC34-BC021EA2B5C5}" type="datetimeFigureOut">
              <a:rPr lang="ru-RU"/>
              <a:pPr>
                <a:defRPr/>
              </a:pPr>
              <a:t>01.03.2019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0000"/>
                    <a:lumOff val="4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5979-5F82-47F3-AB48-FAE2489C57D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6871286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0000"/>
                    <a:lumOff val="40000"/>
                  </a:prstClr>
                </a:solidFill>
              </a:defRPr>
            </a:lvl1pPr>
          </a:lstStyle>
          <a:p>
            <a:pPr>
              <a:defRPr/>
            </a:pPr>
            <a:fld id="{2EE1FECF-E8C2-4DFE-8080-2346BBC0BA08}" type="datetimeFigureOut">
              <a:rPr lang="ru-RU"/>
              <a:pPr>
                <a:defRPr/>
              </a:pPr>
              <a:t>01.03.2019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0000"/>
                    <a:lumOff val="4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DCDC-2CF3-4A1E-9C81-59461C1CBF7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6097274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0000"/>
                    <a:lumOff val="40000"/>
                  </a:prstClr>
                </a:solidFill>
              </a:defRPr>
            </a:lvl1pPr>
          </a:lstStyle>
          <a:p>
            <a:pPr>
              <a:defRPr/>
            </a:pPr>
            <a:fld id="{AF82BA01-466B-4BC1-9045-F60F59921A4B}" type="datetimeFigureOut">
              <a:rPr lang="ru-RU"/>
              <a:pPr>
                <a:defRPr/>
              </a:pPr>
              <a:t>01.03.2019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0000"/>
                    <a:lumOff val="4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81943-EE1D-4B86-A11B-AF02185EC29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5291201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09CD3-111B-43C8-8B88-89ADD498B220}" type="datetimeFigureOut">
              <a:rPr lang="uk-UA"/>
              <a:pPr>
                <a:defRPr/>
              </a:pPr>
              <a:t>01.03.2019</a:t>
            </a:fld>
            <a:endParaRPr lang="ru-RU" altLang="en-US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006CD-196C-47E8-8CB2-504BB2568A5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74451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8509" y="1600201"/>
            <a:ext cx="5403420" cy="45720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6415" y="1600200"/>
            <a:ext cx="4350865" cy="4572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0000"/>
                    <a:lumOff val="40000"/>
                  </a:prstClr>
                </a:solidFill>
              </a:defRPr>
            </a:lvl1pPr>
          </a:lstStyle>
          <a:p>
            <a:pPr>
              <a:defRPr/>
            </a:pPr>
            <a:fld id="{229C6D83-67FC-464F-8EEB-244E30699708}" type="datetimeFigureOut">
              <a:rPr lang="ru-RU"/>
              <a:pPr>
                <a:defRPr/>
              </a:pPr>
              <a:t>01.03.2019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0000"/>
                    <a:lumOff val="4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C2017-A65E-42EF-B86D-1E94E06B5BA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8767890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18912" y="1600201"/>
            <a:ext cx="6381508" cy="4572001"/>
          </a:xfrm>
        </p:spPr>
        <p:txBody>
          <a:bodyPr tIns="118872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6415" y="1600200"/>
            <a:ext cx="3370899" cy="4572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0000"/>
                    <a:lumOff val="40000"/>
                  </a:prstClr>
                </a:solidFill>
              </a:defRPr>
            </a:lvl1pPr>
          </a:lstStyle>
          <a:p>
            <a:pPr>
              <a:defRPr/>
            </a:pPr>
            <a:fld id="{533CCE7F-3354-4FB6-9002-6B31E09BA2C8}" type="datetimeFigureOut">
              <a:rPr lang="ru-RU"/>
              <a:pPr>
                <a:defRPr/>
              </a:pPr>
              <a:t>01.03.2019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0000"/>
                    <a:lumOff val="4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1A1D4-5F17-437B-A1DC-BB66885287F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9255834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0000"/>
                    <a:lumOff val="40000"/>
                  </a:prstClr>
                </a:solidFill>
              </a:defRPr>
            </a:lvl1pPr>
          </a:lstStyle>
          <a:p>
            <a:pPr>
              <a:defRPr/>
            </a:pPr>
            <a:fld id="{9904550E-BE9D-4F97-B753-20664FDA2644}" type="datetimeFigureOut">
              <a:rPr lang="ru-RU"/>
              <a:pPr>
                <a:defRPr/>
              </a:pPr>
              <a:t>01.03.2019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0000"/>
                    <a:lumOff val="4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2C38E-EFCB-4296-92BD-32C237D1FC8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5258202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 rot="5400000">
            <a:off x="6442075" y="3228975"/>
            <a:ext cx="5634038" cy="84138"/>
            <a:chOff x="1073150" y="1219201"/>
            <a:chExt cx="10058400" cy="63125"/>
          </a:xfrm>
        </p:grpSpPr>
        <p:cxnSp>
          <p:nvCxnSpPr>
            <p:cNvPr id="5" name="Прямая соединительная линия 4">
              <a:extLst>
                <a:ext uri="{FF2B5EF4-FFF2-40B4-BE49-F238E27FC236}"/>
              </a:extLst>
            </p:cNvPr>
            <p:cNvCxnSpPr/>
            <p:nvPr/>
          </p:nvCxnSpPr>
          <p:spPr>
            <a:xfrm rot="10800000">
              <a:off x="1073150" y="1195380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/>
              </a:extLst>
            </p:cNvPr>
            <p:cNvCxnSpPr/>
            <p:nvPr/>
          </p:nvCxnSpPr>
          <p:spPr>
            <a:xfrm rot="10800000">
              <a:off x="1073150" y="1258505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00601" y="365125"/>
            <a:ext cx="1701329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96412" y="365125"/>
            <a:ext cx="8036678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0000"/>
                    <a:lumOff val="40000"/>
                  </a:prstClr>
                </a:solidFill>
              </a:defRPr>
            </a:lvl1pPr>
          </a:lstStyle>
          <a:p>
            <a:pPr>
              <a:defRPr/>
            </a:pPr>
            <a:fld id="{78898E1C-ADD6-4F3A-993D-B97E6F486C55}" type="datetimeFigureOut">
              <a:rPr lang="ru-RU"/>
              <a:pPr>
                <a:defRPr/>
              </a:pPr>
              <a:t>01.03.2019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0000"/>
                    <a:lumOff val="4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73B7C-FB66-486A-8AB3-F2D89DB68F8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3762219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4917" y="274638"/>
            <a:ext cx="10888504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04917" y="1600201"/>
            <a:ext cx="10888504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9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685" y="4406907"/>
            <a:ext cx="102835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5685" y="2906713"/>
            <a:ext cx="102835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E746-E572-4EB4-B84C-2503C71AAA37}" type="datetimeFigureOut">
              <a:rPr lang="uk-UA"/>
              <a:pPr>
                <a:defRPr/>
              </a:pPr>
              <a:t>01.03.2019</a:t>
            </a:fld>
            <a:endParaRPr lang="ru-RU" altLang="en-US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3FAA1-B39B-4521-917B-FB3FADBE850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121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4918" y="1719263"/>
            <a:ext cx="5343433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49988" y="1719263"/>
            <a:ext cx="5343433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5FC9C-257D-4C85-8E38-B7273BB89888}" type="datetimeFigureOut">
              <a:rPr lang="uk-UA"/>
              <a:pPr>
                <a:defRPr/>
              </a:pPr>
              <a:t>01.03.2019</a:t>
            </a:fld>
            <a:endParaRPr lang="ru-RU" alt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4AEB6-1DE0-4024-9041-6F837DBD329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0014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917" y="274638"/>
            <a:ext cx="108885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4917" y="1535113"/>
            <a:ext cx="53455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4917" y="2174875"/>
            <a:ext cx="53455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45793" y="1535113"/>
            <a:ext cx="53476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45793" y="2174875"/>
            <a:ext cx="53476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162DF-DE28-41BC-BB95-88C65221FE94}" type="datetimeFigureOut">
              <a:rPr lang="uk-UA"/>
              <a:pPr>
                <a:defRPr/>
              </a:pPr>
              <a:t>01.03.2019</a:t>
            </a:fld>
            <a:endParaRPr lang="ru-RU" altLang="en-US"/>
          </a:p>
        </p:txBody>
      </p:sp>
      <p:sp>
        <p:nvSpPr>
          <p:cNvPr id="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B08F2-6AD0-457C-854A-4D308800725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2773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4E43A-663E-4D78-9CC2-DFBB6CBFA92C}" type="datetimeFigureOut">
              <a:rPr lang="uk-UA"/>
              <a:pPr>
                <a:defRPr/>
              </a:pPr>
              <a:t>01.03.2019</a:t>
            </a:fld>
            <a:endParaRPr lang="ru-RU" altLang="en-US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DD11B-19A2-42A0-8B80-DF7E539F69F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6748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43C23-56C0-4771-BA90-E90D9EB886E4}" type="datetimeFigureOut">
              <a:rPr lang="uk-UA"/>
              <a:pPr>
                <a:defRPr/>
              </a:pPr>
              <a:t>01.03.2019</a:t>
            </a:fld>
            <a:endParaRPr lang="ru-RU" altLang="en-US"/>
          </a:p>
        </p:txBody>
      </p:sp>
      <p:sp>
        <p:nvSpPr>
          <p:cNvPr id="3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5B205-F78D-4A1D-B723-48AE7C486F5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0401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917" y="273050"/>
            <a:ext cx="398027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0115" y="273054"/>
            <a:ext cx="676330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4917" y="1435103"/>
            <a:ext cx="39802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8E4F3-EE24-44B0-88A7-301862C79341}" type="datetimeFigureOut">
              <a:rPr lang="uk-UA"/>
              <a:pPr>
                <a:defRPr/>
              </a:pPr>
              <a:t>01.03.2019</a:t>
            </a:fld>
            <a:endParaRPr lang="ru-RU" alt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BD940-D2A5-4980-A109-7271725DCBD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8515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1360" y="4800600"/>
            <a:ext cx="7259003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71360" y="612775"/>
            <a:ext cx="72590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71360" y="5367338"/>
            <a:ext cx="72590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A801B-FE95-4567-B0C8-852620D04318}" type="datetimeFigureOut">
              <a:rPr lang="uk-UA"/>
              <a:pPr>
                <a:defRPr/>
              </a:pPr>
              <a:t>01.03.2019</a:t>
            </a:fld>
            <a:endParaRPr lang="ru-RU" alt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8EA7-4CCD-4194-A6ED-404FDAE7CFC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2748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0536238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4838" y="122238"/>
            <a:ext cx="998061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4838" y="1719263"/>
            <a:ext cx="10888662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765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4838" y="6248400"/>
            <a:ext cx="282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897684B5-7F1F-4E5F-848E-39F688CACD1B}" type="datetimeFigureOut">
              <a:rPr lang="uk-UA"/>
              <a:pPr>
                <a:defRPr/>
              </a:pPr>
              <a:t>01.03.2019</a:t>
            </a:fld>
            <a:endParaRPr lang="ru-RU" altLang="en-US"/>
          </a:p>
        </p:txBody>
      </p:sp>
      <p:sp>
        <p:nvSpPr>
          <p:cNvPr id="2765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33850" y="6248400"/>
            <a:ext cx="3830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765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0925" y="6248400"/>
            <a:ext cx="282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D0A8E230-EFF0-4A5F-94B2-8CCB0C12F34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10787063" y="152400"/>
            <a:ext cx="1049337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34" name="Oval 1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35" name="Oval 1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81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36" name="Oval 1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37" name="Oval 1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38" name="Oval 1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81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39" name="Oval 1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80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40" name="Oval 1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41" name="Oval 1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42" name="Oval 1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81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43" name="Oval 1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80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44" name="Oval 2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45" name="Oval 2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46" name="Oval 2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47" name="Oval 2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81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48" name="Oval 2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49" name="Oval 2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50" name="Oval 2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51" name="Oval 2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81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52" name="Oval 2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53" name="Oval 2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54" name="Oval 3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55" name="Oval 3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56" name="Oval 3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81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57" name="Oval 3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80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58" name="Oval 3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59" name="Oval 3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60" name="Oval 3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81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61" name="Oval 3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80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62" name="Oval 3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63" name="Oval 3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770" r:id="rId2"/>
    <p:sldLayoutId id="2147484771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rgbClr val="FF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rgbClr val="FF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rgbClr val="FF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1096963" y="76200"/>
            <a:ext cx="99028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6963" y="1600200"/>
            <a:ext cx="9904412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5"/>
            <a:r>
              <a:rPr lang="ru-RU" dirty="0"/>
              <a:t>Шестой уровень</a:t>
            </a:r>
          </a:p>
          <a:p>
            <a:pPr lvl="6"/>
            <a:r>
              <a:rPr lang="ru-RU" dirty="0"/>
              <a:t>Седьмой уровень</a:t>
            </a:r>
          </a:p>
          <a:p>
            <a:pPr lvl="7"/>
            <a:r>
              <a:rPr lang="ru-RU" dirty="0"/>
              <a:t>Восьмой уровень</a:t>
            </a:r>
          </a:p>
          <a:p>
            <a:pPr lvl="8"/>
            <a:r>
              <a:rPr lang="ru-RU" dirty="0"/>
              <a:t>Девятый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3" y="6356350"/>
            <a:ext cx="18145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hangingPunct="1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98CAC8D-4089-4E9D-98B8-5C143D4A0C9D}" type="datetimeFigureOut">
              <a:rPr lang="uk-UA"/>
              <a:pPr>
                <a:defRPr/>
              </a:pPr>
              <a:t>01.03.2019</a:t>
            </a:fld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1475" y="6356350"/>
            <a:ext cx="627538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eaLnBrk="1" hangingPunct="1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275" y="6356350"/>
            <a:ext cx="1814513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CF08E6A0-C4D2-4E7E-B85D-FB35F3AF41C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2055" name="Группа 14"/>
          <p:cNvGrpSpPr>
            <a:grpSpLocks/>
          </p:cNvGrpSpPr>
          <p:nvPr/>
        </p:nvGrpSpPr>
        <p:grpSpPr bwMode="auto">
          <a:xfrm>
            <a:off x="1095375" y="1219200"/>
            <a:ext cx="9907588" cy="84138"/>
            <a:chOff x="1073150" y="1219201"/>
            <a:chExt cx="10058400" cy="63125"/>
          </a:xfrm>
        </p:grpSpPr>
        <p:cxnSp>
          <p:nvCxnSpPr>
            <p:cNvPr id="13" name="Прямая соединительная линия 12">
              <a:extLst>
                <a:ext uri="{FF2B5EF4-FFF2-40B4-BE49-F238E27FC236}"/>
              </a:extLst>
            </p:cNvPr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/>
              </a:extLst>
            </p:cNvPr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2" r:id="rId2"/>
    <p:sldLayoutId id="2147484783" r:id="rId3"/>
    <p:sldLayoutId id="2147484784" r:id="rId4"/>
    <p:sldLayoutId id="2147484785" r:id="rId5"/>
    <p:sldLayoutId id="2147484786" r:id="rId6"/>
    <p:sldLayoutId id="2147484787" r:id="rId7"/>
    <p:sldLayoutId id="2147484788" r:id="rId8"/>
    <p:sldLayoutId id="2147484789" r:id="rId9"/>
    <p:sldLayoutId id="2147484790" r:id="rId10"/>
    <p:sldLayoutId id="2147484791" r:id="rId11"/>
    <p:sldLayoutId id="2147484792" r:id="rId12"/>
    <p:sldLayoutId id="2147484793" r:id="rId13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edustartup.com.ua/author/admin/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fizmat.tnpu.edu.ua/images/archive/1/1e/20140326190229!Iskusstvo_obuchat_Dzhuli_Dirxen.pdf" TargetMode="External"/><Relationship Id="rId2" Type="http://schemas.openxmlformats.org/officeDocument/2006/relationships/hyperlink" Target="http://orth-gymnasia.ru/education/pedrabotnikam/Masterstvo_uchitelya.pdf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://lib.iitta.gov.ua/7253/1/&#1052;&#1077;&#1090;&#1086;&#1076;&#1080;&#1095;&#1085;&#1110;_&#1088;&#1077;&#1082;&#1086;&#1084;&#1077;&#1085;&#1076;&#1072;&#1094;&#1110;&#1111;.pdf" TargetMode="External"/><Relationship Id="rId4" Type="http://schemas.openxmlformats.org/officeDocument/2006/relationships/hyperlink" Target="http://www.criticalthinking.expert/book-criticalthinking/FREE_tehnolog&#1110;&#1111;_rozvitku_kritichnogo_mislennja_uchn&#1110;v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9" descr="Зображення, що містить будівля, особа, дорога, надворі&#10;&#10;Опис створено з дуже високим рівнем достовірно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05263"/>
            <a:ext cx="38417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0" y="334963"/>
            <a:ext cx="12098338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0" y="3175"/>
            <a:ext cx="12098338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7413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550"/>
            <a:ext cx="49276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Заголовок 5"/>
          <p:cNvSpPr txBox="1">
            <a:spLocks/>
          </p:cNvSpPr>
          <p:nvPr/>
        </p:nvSpPr>
        <p:spPr bwMode="auto">
          <a:xfrm>
            <a:off x="215900" y="2265363"/>
            <a:ext cx="648176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altLang="uk-UA" sz="3600" b="1">
                <a:solidFill>
                  <a:srgbClr val="002060"/>
                </a:solidFill>
              </a:rPr>
              <a:t>Впровадження елементів дуальної форми навчання </a:t>
            </a:r>
          </a:p>
          <a:p>
            <a:pPr algn="ctr"/>
            <a:r>
              <a:rPr lang="uk-UA" altLang="uk-UA" sz="3600" b="1">
                <a:solidFill>
                  <a:srgbClr val="002060"/>
                </a:solidFill>
              </a:rPr>
              <a:t>у професійну підготовку майбутніх фахівців </a:t>
            </a:r>
          </a:p>
        </p:txBody>
      </p:sp>
      <p:sp>
        <p:nvSpPr>
          <p:cNvPr id="17415" name="Подзаголовок 6"/>
          <p:cNvSpPr txBox="1">
            <a:spLocks/>
          </p:cNvSpPr>
          <p:nvPr/>
        </p:nvSpPr>
        <p:spPr bwMode="auto">
          <a:xfrm>
            <a:off x="322263" y="5130800"/>
            <a:ext cx="55435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None/>
            </a:pPr>
            <a:r>
              <a:rPr lang="uk-UA" altLang="uk-UA" sz="1600" b="1">
                <a:solidFill>
                  <a:srgbClr val="002060"/>
                </a:solidFill>
                <a:ea typeface="Calibri" pitchFamily="34" charset="0"/>
                <a:cs typeface="Arial" charset="0"/>
              </a:rPr>
              <a:t>Наталя Кулалаєва</a:t>
            </a:r>
            <a:r>
              <a:rPr lang="uk-UA" altLang="uk-UA" sz="1600">
                <a:solidFill>
                  <a:srgbClr val="002060"/>
                </a:solidFill>
                <a:ea typeface="Calibri" pitchFamily="34" charset="0"/>
                <a:cs typeface="Arial" charset="0"/>
              </a:rPr>
              <a:t>, </a:t>
            </a:r>
            <a:r>
              <a:rPr lang="uk-UA" altLang="uk-UA" sz="1600">
                <a:ea typeface="Calibri" pitchFamily="34" charset="0"/>
                <a:cs typeface="Arial" charset="0"/>
              </a:rPr>
              <a:t>кандидат хімічних наук, доцент, завідувач лабораторії технологій професійного навчання Інституту професійно-технічної освіти НАПН України</a:t>
            </a:r>
            <a:endParaRPr lang="ru-RU" altLang="uk-UA" sz="1600">
              <a:ea typeface="Calibri" pitchFamily="34" charset="0"/>
              <a:cs typeface="Arial" charset="0"/>
            </a:endParaRPr>
          </a:p>
          <a:p>
            <a:pPr algn="just" eaLnBrk="1" hangingPunct="1">
              <a:spcBef>
                <a:spcPts val="1800"/>
              </a:spcBef>
              <a:buFont typeface="Wingdings" pitchFamily="2" charset="2"/>
              <a:buChar char="§"/>
            </a:pPr>
            <a:endParaRPr lang="uk-UA" altLang="uk-UA" sz="1600">
              <a:ea typeface="Calibri" pitchFamily="34" charset="0"/>
              <a:cs typeface="Arial" charset="0"/>
            </a:endParaRPr>
          </a:p>
        </p:txBody>
      </p:sp>
      <p:pic>
        <p:nvPicPr>
          <p:cNvPr id="17416" name="Рисунок 6" descr="Зображення, що містить кухня, у приміщенні, їжа, особа&#10;&#10;Опис створено з дуже високим рівнем достовірності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513" y="3141663"/>
            <a:ext cx="261461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Рисунок 4" descr="Зображення, що містить особа, у приміщенні, їжа, пончик&#10;&#10;Опис створено з дуже високим рівнем достовірност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275" y="1216025"/>
            <a:ext cx="3729038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скругленным углом 3">
            <a:extLst>
              <a:ext uri="{FF2B5EF4-FFF2-40B4-BE49-F238E27FC236}"/>
            </a:extLst>
          </p:cNvPr>
          <p:cNvSpPr/>
          <p:nvPr/>
        </p:nvSpPr>
        <p:spPr>
          <a:xfrm>
            <a:off x="1657054" y="2977229"/>
            <a:ext cx="504825" cy="2908300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morn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5" name="Прямоугольник с одним скругленным углом 4">
            <a:extLst>
              <a:ext uri="{FF2B5EF4-FFF2-40B4-BE49-F238E27FC236}"/>
            </a:extLst>
          </p:cNvPr>
          <p:cNvSpPr/>
          <p:nvPr/>
        </p:nvSpPr>
        <p:spPr>
          <a:xfrm rot="5400000">
            <a:off x="2856410" y="4709986"/>
            <a:ext cx="509587" cy="2908300"/>
          </a:xfrm>
          <a:prstGeom prst="round1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morn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рямоугольник с одним скругленным углом 5">
            <a:extLst>
              <a:ext uri="{FF2B5EF4-FFF2-40B4-BE49-F238E27FC236}"/>
            </a:extLst>
          </p:cNvPr>
          <p:cNvSpPr/>
          <p:nvPr/>
        </p:nvSpPr>
        <p:spPr>
          <a:xfrm rot="16200000">
            <a:off x="767387" y="4771961"/>
            <a:ext cx="544512" cy="1234821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morn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7" name="Прямоугольник с одним скругленным углом 6">
            <a:extLst>
              <a:ext uri="{FF2B5EF4-FFF2-40B4-BE49-F238E27FC236}"/>
            </a:extLst>
          </p:cNvPr>
          <p:cNvSpPr/>
          <p:nvPr/>
        </p:nvSpPr>
        <p:spPr>
          <a:xfrm rot="10800000">
            <a:off x="1080790" y="5698204"/>
            <a:ext cx="531813" cy="1086594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morn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2284119" y="1408707"/>
            <a:ext cx="9021634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000" b="1" dirty="0"/>
              <a:t>Слабкі</a:t>
            </a:r>
            <a:r>
              <a:rPr lang="uk-UA" sz="2000" dirty="0"/>
              <a:t> сторони: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відсутність нормативно-правового забезпечення дуальної форми навчання;</a:t>
            </a:r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недосконалість, застарілість матеріально-технічної бази ЗП(ПТ)О;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недостатня готовність педагогічних працівників до запровадження дуальної форми навчання;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складність пошуку роботодавців та укладання угод із ними;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небажання роботодавців укладати угоди з учнями на початку їхнього навчання;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значні часові та фінансові витрати для оновлення технологічного парку ЗП(ПТ)О; 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необхідність спеціальної підготовки наставників, інструкторів на виробництві;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недосконалість механізмів реалізації багатоканального фінансування</a:t>
            </a:r>
            <a:endParaRPr lang="ru-RU" sz="2000" dirty="0"/>
          </a:p>
        </p:txBody>
      </p:sp>
      <p:sp>
        <p:nvSpPr>
          <p:cNvPr id="17" name="Скругленный 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10153625" y="1071958"/>
            <a:ext cx="542454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morning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-1588" y="331788"/>
            <a:ext cx="12099926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-1588" y="0"/>
            <a:ext cx="12099926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6636" name="Прямоугольник 8"/>
          <p:cNvSpPr>
            <a:spLocks noChangeArrowheads="1"/>
          </p:cNvSpPr>
          <p:nvPr/>
        </p:nvSpPr>
        <p:spPr bwMode="auto">
          <a:xfrm>
            <a:off x="11593513" y="6473825"/>
            <a:ext cx="504825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rgbClr val="002060"/>
                </a:solidFill>
              </a:rPr>
              <a:t>10</a:t>
            </a:r>
            <a:endParaRPr lang="ru-RU" altLang="uk-UA" sz="2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скругленным углом 3">
            <a:extLst>
              <a:ext uri="{FF2B5EF4-FFF2-40B4-BE49-F238E27FC236}"/>
            </a:extLst>
          </p:cNvPr>
          <p:cNvSpPr/>
          <p:nvPr/>
        </p:nvSpPr>
        <p:spPr>
          <a:xfrm>
            <a:off x="1363060" y="864331"/>
            <a:ext cx="504825" cy="1116955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morn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Прямоугольник с одним скругленным углом 4">
            <a:extLst>
              <a:ext uri="{FF2B5EF4-FFF2-40B4-BE49-F238E27FC236}"/>
            </a:extLst>
          </p:cNvPr>
          <p:cNvSpPr/>
          <p:nvPr/>
        </p:nvSpPr>
        <p:spPr>
          <a:xfrm rot="5400000">
            <a:off x="1648436" y="1719723"/>
            <a:ext cx="509587" cy="1080344"/>
          </a:xfrm>
          <a:prstGeom prst="round1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morn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рямоугольник с одним скругленным углом 5">
            <a:extLst>
              <a:ext uri="{FF2B5EF4-FFF2-40B4-BE49-F238E27FC236}"/>
            </a:extLst>
          </p:cNvPr>
          <p:cNvSpPr/>
          <p:nvPr/>
        </p:nvSpPr>
        <p:spPr>
          <a:xfrm rot="16200000">
            <a:off x="486971" y="917873"/>
            <a:ext cx="544512" cy="1207666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morn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Прямоугольник с одним скругленным углом 6">
            <a:extLst>
              <a:ext uri="{FF2B5EF4-FFF2-40B4-BE49-F238E27FC236}"/>
            </a:extLst>
          </p:cNvPr>
          <p:cNvSpPr/>
          <p:nvPr/>
        </p:nvSpPr>
        <p:spPr>
          <a:xfrm rot="10800000">
            <a:off x="786797" y="1793962"/>
            <a:ext cx="531813" cy="2908300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morn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1439487" y="2636912"/>
            <a:ext cx="9880415" cy="40934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000" b="1" dirty="0"/>
              <a:t>Можливості</a:t>
            </a:r>
            <a:r>
              <a:rPr lang="uk-UA" sz="2000" dirty="0"/>
              <a:t>, що відкриваються:</a:t>
            </a:r>
            <a:endParaRPr lang="ru-RU" sz="2000" dirty="0"/>
          </a:p>
          <a:p>
            <a:pPr algn="just" eaLnBrk="1" hangingPunct="1">
              <a:defRPr/>
            </a:pPr>
            <a:r>
              <a:rPr lang="uk-UA" sz="2000" dirty="0"/>
              <a:t> 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подолання розриву між теорією й практикою в навчально-виробничому процесі;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удосконалення матеріально-технічної бази ЗП(ПТ)О;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свідоме обрання учнями професії;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скорочення безробіття серед молоді;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підвищення конкурентоспроможності ЗП(ПТ)О;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використання дистанційного професійного навчання під час теоретичної підготовки;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упровадження в навчально-виробничий процес інноваційних педагогічних технологій, методів та прийомів (кейси, ділові ігри, проекти, тематичні конференції, конкурси тощо)</a:t>
            </a:r>
            <a:endParaRPr lang="ru-RU" sz="2000" dirty="0"/>
          </a:p>
        </p:txBody>
      </p:sp>
      <p:sp>
        <p:nvSpPr>
          <p:cNvPr id="15" name="Скругленный 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10441657" y="2744056"/>
            <a:ext cx="542454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morning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-1588" y="331788"/>
            <a:ext cx="12099926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-1588" y="0"/>
            <a:ext cx="12099926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660" name="Прямоугольник 8"/>
          <p:cNvSpPr>
            <a:spLocks noChangeArrowheads="1"/>
          </p:cNvSpPr>
          <p:nvPr/>
        </p:nvSpPr>
        <p:spPr bwMode="auto">
          <a:xfrm>
            <a:off x="11593513" y="6473825"/>
            <a:ext cx="504825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rgbClr val="002060"/>
                </a:solidFill>
              </a:rPr>
              <a:t>11</a:t>
            </a:r>
            <a:endParaRPr lang="ru-RU" altLang="uk-UA" sz="2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скругленным углом 3">
            <a:extLst>
              <a:ext uri="{FF2B5EF4-FFF2-40B4-BE49-F238E27FC236}"/>
            </a:extLst>
          </p:cNvPr>
          <p:cNvSpPr/>
          <p:nvPr/>
        </p:nvSpPr>
        <p:spPr>
          <a:xfrm>
            <a:off x="8925510" y="941893"/>
            <a:ext cx="504825" cy="1188963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morn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Прямоугольник с одним скругленным углом 4">
            <a:extLst>
              <a:ext uri="{FF2B5EF4-FFF2-40B4-BE49-F238E27FC236}"/>
            </a:extLst>
          </p:cNvPr>
          <p:cNvSpPr/>
          <p:nvPr/>
        </p:nvSpPr>
        <p:spPr>
          <a:xfrm rot="5400000">
            <a:off x="10124866" y="955314"/>
            <a:ext cx="509587" cy="2908300"/>
          </a:xfrm>
          <a:prstGeom prst="round1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morn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рямоугольник с одним скругленным углом 5">
            <a:extLst>
              <a:ext uri="{FF2B5EF4-FFF2-40B4-BE49-F238E27FC236}"/>
            </a:extLst>
          </p:cNvPr>
          <p:cNvSpPr/>
          <p:nvPr/>
        </p:nvSpPr>
        <p:spPr>
          <a:xfrm rot="16200000">
            <a:off x="8077301" y="1095323"/>
            <a:ext cx="544512" cy="1151905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morn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Прямоугольник с одним скругленным углом 6">
            <a:extLst>
              <a:ext uri="{FF2B5EF4-FFF2-40B4-BE49-F238E27FC236}"/>
            </a:extLst>
          </p:cNvPr>
          <p:cNvSpPr/>
          <p:nvPr/>
        </p:nvSpPr>
        <p:spPr>
          <a:xfrm rot="10800000">
            <a:off x="8349247" y="1943532"/>
            <a:ext cx="531813" cy="2908300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morn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Прямоугольник 10">
            <a:extLst>
              <a:ext uri="{FF2B5EF4-FFF2-40B4-BE49-F238E27FC236}"/>
            </a:extLst>
          </p:cNvPr>
          <p:cNvSpPr/>
          <p:nvPr/>
        </p:nvSpPr>
        <p:spPr>
          <a:xfrm>
            <a:off x="720576" y="2053239"/>
            <a:ext cx="7285917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000" b="1" dirty="0"/>
              <a:t>Загрози</a:t>
            </a:r>
            <a:r>
              <a:rPr lang="uk-UA" sz="2000" dirty="0"/>
              <a:t>, пов’язані з реалізацією: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скорочення обсягу учнівського контингенту в ЗП(ПТ)О;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зникнення підготовки за певними професіями у зв’язку з економічною нестабільністю;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відмова підприємств фінансувати професійну підготовку робітничих кадрів;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зменшення державного фінансування системи П(ПТ)О України; 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низький рівень зацікавленості підприємств у співпраці з ЗП(ПТ)О щодо дуальної форми навчання;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поступове зменшення часу на загальноосвітню підготовку</a:t>
            </a:r>
            <a:endParaRPr lang="ru-RU" sz="2000" dirty="0"/>
          </a:p>
        </p:txBody>
      </p:sp>
      <p:sp>
        <p:nvSpPr>
          <p:cNvPr id="16" name="Скругленный 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7057281" y="1878828"/>
            <a:ext cx="542454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morning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-1588" y="331788"/>
            <a:ext cx="12099926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-1588" y="0"/>
            <a:ext cx="12099926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684" name="Прямоугольник 8"/>
          <p:cNvSpPr>
            <a:spLocks noChangeArrowheads="1"/>
          </p:cNvSpPr>
          <p:nvPr/>
        </p:nvSpPr>
        <p:spPr bwMode="auto">
          <a:xfrm>
            <a:off x="11593513" y="6473825"/>
            <a:ext cx="504825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rgbClr val="002060"/>
                </a:solidFill>
              </a:rPr>
              <a:t>12</a:t>
            </a:r>
            <a:endParaRPr lang="ru-RU" altLang="uk-UA" sz="2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-1588" y="331788"/>
            <a:ext cx="12099926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-1588" y="0"/>
            <a:ext cx="12099926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700" name="Прямоугольник 8"/>
          <p:cNvSpPr>
            <a:spLocks noChangeArrowheads="1"/>
          </p:cNvSpPr>
          <p:nvPr/>
        </p:nvSpPr>
        <p:spPr bwMode="auto">
          <a:xfrm>
            <a:off x="11593513" y="6473825"/>
            <a:ext cx="504825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rgbClr val="002060"/>
                </a:solidFill>
              </a:rPr>
              <a:t>13</a:t>
            </a:r>
            <a:endParaRPr lang="ru-RU" altLang="uk-UA" sz="2000" b="1">
              <a:solidFill>
                <a:srgbClr val="002060"/>
              </a:solidFill>
            </a:endParaRPr>
          </a:p>
        </p:txBody>
      </p:sp>
      <p:sp>
        <p:nvSpPr>
          <p:cNvPr id="29701" name="Заголовок 1"/>
          <p:cNvSpPr txBox="1">
            <a:spLocks/>
          </p:cNvSpPr>
          <p:nvPr/>
        </p:nvSpPr>
        <p:spPr bwMode="auto">
          <a:xfrm>
            <a:off x="1368425" y="3213100"/>
            <a:ext cx="53498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uk-UA" altLang="uk-UA" sz="3600" b="1">
                <a:solidFill>
                  <a:srgbClr val="002060"/>
                </a:solidFill>
                <a:cs typeface="Arial" charset="0"/>
              </a:rPr>
              <a:t>«Шляпи мислення»</a:t>
            </a:r>
          </a:p>
        </p:txBody>
      </p:sp>
      <p:pic>
        <p:nvPicPr>
          <p:cNvPr id="29702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2492375"/>
            <a:ext cx="3868737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-1588" y="331788"/>
            <a:ext cx="12099926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-1588" y="0"/>
            <a:ext cx="12099926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0724" name="Прямоугольник 8"/>
          <p:cNvSpPr>
            <a:spLocks noChangeArrowheads="1"/>
          </p:cNvSpPr>
          <p:nvPr/>
        </p:nvSpPr>
        <p:spPr bwMode="auto">
          <a:xfrm>
            <a:off x="11593513" y="6473825"/>
            <a:ext cx="504825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rgbClr val="002060"/>
                </a:solidFill>
              </a:rPr>
              <a:t>14</a:t>
            </a:r>
            <a:endParaRPr lang="ru-RU" altLang="uk-UA" sz="2000" b="1">
              <a:solidFill>
                <a:srgbClr val="002060"/>
              </a:solidFill>
            </a:endParaRPr>
          </a:p>
        </p:txBody>
      </p:sp>
      <p:sp>
        <p:nvSpPr>
          <p:cNvPr id="30725" name="Заголовок 3"/>
          <p:cNvSpPr txBox="1">
            <a:spLocks/>
          </p:cNvSpPr>
          <p:nvPr/>
        </p:nvSpPr>
        <p:spPr bwMode="auto">
          <a:xfrm>
            <a:off x="936625" y="2225675"/>
            <a:ext cx="6843713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5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uk-UA" altLang="uk-UA" sz="2800">
                <a:solidFill>
                  <a:srgbClr val="002060"/>
                </a:solidFill>
                <a:cs typeface="Arial" charset="0"/>
              </a:rPr>
              <a:t>Прийом, описаний відомим британським психологом і письменником Едвардом де Боно </a:t>
            </a:r>
            <a:r>
              <a:rPr lang="en-US" altLang="uk-UA" sz="2800">
                <a:solidFill>
                  <a:srgbClr val="002060"/>
                </a:solidFill>
                <a:cs typeface="Arial" charset="0"/>
              </a:rPr>
              <a:t>(Edward de Bono)</a:t>
            </a:r>
            <a:r>
              <a:rPr lang="uk-UA" altLang="uk-UA" sz="2800">
                <a:solidFill>
                  <a:srgbClr val="002060"/>
                </a:solidFill>
                <a:cs typeface="Arial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uk-UA" altLang="uk-UA" sz="2800">
              <a:solidFill>
                <a:srgbClr val="002060"/>
              </a:solidFill>
              <a:cs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uk-UA" altLang="uk-UA" sz="2800">
                <a:solidFill>
                  <a:srgbClr val="002060"/>
                </a:solidFill>
                <a:cs typeface="Arial" charset="0"/>
              </a:rPr>
              <a:t>Сприяє розвитку вміння формулювати і аргументувати свою позицію. </a:t>
            </a:r>
          </a:p>
        </p:txBody>
      </p:sp>
      <p:pic>
        <p:nvPicPr>
          <p:cNvPr id="30726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350963"/>
            <a:ext cx="3395663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-1588" y="331788"/>
            <a:ext cx="12099926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-1588" y="0"/>
            <a:ext cx="12099926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1748" name="Прямоугольник 8"/>
          <p:cNvSpPr>
            <a:spLocks noChangeArrowheads="1"/>
          </p:cNvSpPr>
          <p:nvPr/>
        </p:nvSpPr>
        <p:spPr bwMode="auto">
          <a:xfrm>
            <a:off x="11593513" y="6473825"/>
            <a:ext cx="504825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rgbClr val="002060"/>
                </a:solidFill>
              </a:rPr>
              <a:t>15</a:t>
            </a:r>
            <a:endParaRPr lang="ru-RU" altLang="uk-UA" sz="2000" b="1">
              <a:solidFill>
                <a:srgbClr val="002060"/>
              </a:solidFill>
            </a:endParaRPr>
          </a:p>
        </p:txBody>
      </p:sp>
      <p:sp>
        <p:nvSpPr>
          <p:cNvPr id="31749" name="Заголовок 3"/>
          <p:cNvSpPr txBox="1">
            <a:spLocks/>
          </p:cNvSpPr>
          <p:nvPr/>
        </p:nvSpPr>
        <p:spPr bwMode="auto">
          <a:xfrm>
            <a:off x="936625" y="1954213"/>
            <a:ext cx="97932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5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uk-UA" altLang="uk-UA" sz="3200">
                <a:solidFill>
                  <a:srgbClr val="002060"/>
                </a:solidFill>
                <a:cs typeface="Arial" charset="0"/>
              </a:rPr>
              <a:t>Слухачам за бажанням чи за випадковим вибором пропонується проаналізувати проблему та способи її вирішення, розглянуті на занятті, використовуючи певну позицію, що відповідає одній зі «шляп мислення».</a:t>
            </a:r>
          </a:p>
          <a:p>
            <a:pPr algn="just">
              <a:lnSpc>
                <a:spcPct val="90000"/>
              </a:lnSpc>
            </a:pPr>
            <a:r>
              <a:rPr lang="uk-UA" altLang="uk-UA" sz="3200">
                <a:solidFill>
                  <a:srgbClr val="002060"/>
                </a:solidFill>
                <a:cs typeface="Arial" charset="0"/>
              </a:rPr>
              <a:t/>
            </a:r>
            <a:br>
              <a:rPr lang="uk-UA" altLang="uk-UA" sz="3200">
                <a:solidFill>
                  <a:srgbClr val="002060"/>
                </a:solidFill>
                <a:cs typeface="Arial" charset="0"/>
              </a:rPr>
            </a:br>
            <a:endParaRPr lang="uk-UA" altLang="uk-UA" sz="320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-1588" y="331788"/>
            <a:ext cx="12099926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-1588" y="0"/>
            <a:ext cx="12099926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772" name="Прямоугольник 8"/>
          <p:cNvSpPr>
            <a:spLocks noChangeArrowheads="1"/>
          </p:cNvSpPr>
          <p:nvPr/>
        </p:nvSpPr>
        <p:spPr bwMode="auto">
          <a:xfrm>
            <a:off x="11593513" y="6473825"/>
            <a:ext cx="504825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rgbClr val="002060"/>
                </a:solidFill>
              </a:rPr>
              <a:t>16</a:t>
            </a:r>
            <a:endParaRPr lang="ru-RU" altLang="uk-UA" sz="2000" b="1">
              <a:solidFill>
                <a:srgbClr val="002060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454150" y="1331913"/>
            <a:ext cx="7259638" cy="5010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Plantagenet Cherokee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Plantagenet Cherokee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Plantagenet Cherokee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Plantagenet Cherokee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Plantagenet Cherokee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Plantagenet Cherokee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Plantagenet Cherokee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Plantagenet Cherokee" pitchFamily="18" charset="0"/>
              </a:defRPr>
            </a:lvl9pPr>
          </a:lstStyle>
          <a:p>
            <a:pPr indent="355600" algn="just">
              <a:defRPr/>
            </a:pPr>
            <a:r>
              <a:rPr lang="uk-UA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Білий капелюх</a:t>
            </a:r>
            <a:r>
              <a:rPr lang="uk-UA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нейтральна позиція: учні окреслюють сутність отриманої інформації – питання, проблеми, явища, яке розглядалося на занятті.</a:t>
            </a:r>
          </a:p>
          <a:p>
            <a:pPr indent="355600" algn="just">
              <a:defRPr/>
            </a:pPr>
            <a:r>
              <a:rPr lang="uk-UA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>
              <a:defRPr/>
            </a:pPr>
            <a:r>
              <a:rPr lang="uk-UA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Чорний капелюх</a:t>
            </a:r>
            <a:r>
              <a:rPr lang="uk-UA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позиція «проти»: учні вказують на негативні аспекти явища, проблеми.</a:t>
            </a:r>
          </a:p>
          <a:p>
            <a:pPr algn="just">
              <a:defRPr/>
            </a:pPr>
            <a:r>
              <a:rPr lang="uk-UA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25" y="1331913"/>
            <a:ext cx="32099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25" y="3949700"/>
            <a:ext cx="320992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-1588" y="331788"/>
            <a:ext cx="12099926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-1588" y="0"/>
            <a:ext cx="12099926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3796" name="Прямоугольник 8"/>
          <p:cNvSpPr>
            <a:spLocks noChangeArrowheads="1"/>
          </p:cNvSpPr>
          <p:nvPr/>
        </p:nvSpPr>
        <p:spPr bwMode="auto">
          <a:xfrm>
            <a:off x="11593513" y="6473825"/>
            <a:ext cx="504825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rgbClr val="002060"/>
                </a:solidFill>
              </a:rPr>
              <a:t>17</a:t>
            </a:r>
            <a:endParaRPr lang="ru-RU" altLang="uk-UA" sz="2000" b="1">
              <a:solidFill>
                <a:srgbClr val="002060"/>
              </a:solidFill>
            </a:endParaRPr>
          </a:p>
        </p:txBody>
      </p:sp>
      <p:sp>
        <p:nvSpPr>
          <p:cNvPr id="33797" name="Заголовок 3"/>
          <p:cNvSpPr txBox="1">
            <a:spLocks/>
          </p:cNvSpPr>
          <p:nvPr/>
        </p:nvSpPr>
        <p:spPr bwMode="auto">
          <a:xfrm>
            <a:off x="1441450" y="1319213"/>
            <a:ext cx="7259638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5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uk-UA" altLang="uk-UA" sz="3200" b="1" i="1">
                <a:solidFill>
                  <a:srgbClr val="002060"/>
                </a:solidFill>
                <a:cs typeface="Arial" charset="0"/>
              </a:rPr>
              <a:t>Жовтий капелюх</a:t>
            </a:r>
            <a:r>
              <a:rPr lang="uk-UA" altLang="uk-UA" sz="3200">
                <a:solidFill>
                  <a:srgbClr val="002060"/>
                </a:solidFill>
                <a:cs typeface="Arial" charset="0"/>
              </a:rPr>
              <a:t> – позиція «за»: учні вказують позитивні аспекти проблеми, явища.</a:t>
            </a:r>
          </a:p>
          <a:p>
            <a:pPr algn="just">
              <a:lnSpc>
                <a:spcPct val="90000"/>
              </a:lnSpc>
            </a:pPr>
            <a:r>
              <a:rPr lang="uk-UA" altLang="uk-UA" sz="3200">
                <a:solidFill>
                  <a:srgbClr val="002060"/>
                </a:solidFill>
                <a:cs typeface="Arial" charset="0"/>
              </a:rPr>
              <a:t/>
            </a:r>
            <a:br>
              <a:rPr lang="uk-UA" altLang="uk-UA" sz="3200">
                <a:solidFill>
                  <a:srgbClr val="002060"/>
                </a:solidFill>
                <a:cs typeface="Arial" charset="0"/>
              </a:rPr>
            </a:br>
            <a:endParaRPr lang="uk-UA" altLang="uk-UA" sz="3200">
              <a:solidFill>
                <a:srgbClr val="002060"/>
              </a:solidFill>
              <a:cs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uk-UA" altLang="uk-UA" sz="3200" b="1" i="1">
                <a:solidFill>
                  <a:srgbClr val="002060"/>
                </a:solidFill>
                <a:cs typeface="Arial" charset="0"/>
              </a:rPr>
              <a:t>Синій капелюх</a:t>
            </a:r>
            <a:r>
              <a:rPr lang="uk-UA" altLang="uk-UA" sz="3200">
                <a:solidFill>
                  <a:srgbClr val="002060"/>
                </a:solidFill>
                <a:cs typeface="Arial" charset="0"/>
              </a:rPr>
              <a:t> – роздум: учні аналізують сутність досліджуваного явища (проблеми), показують її зв’язок з іншими проблемами, встановлюють причинно-наслідкові зв’язки, визначають тенденції.</a:t>
            </a:r>
          </a:p>
          <a:p>
            <a:pPr algn="just">
              <a:lnSpc>
                <a:spcPct val="90000"/>
              </a:lnSpc>
            </a:pPr>
            <a:endParaRPr lang="uk-UA" altLang="uk-UA" sz="320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3379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88" y="1412875"/>
            <a:ext cx="31464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88" y="4205288"/>
            <a:ext cx="314642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-1588" y="331788"/>
            <a:ext cx="12099926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-1588" y="0"/>
            <a:ext cx="12099926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4820" name="Прямоугольник 8"/>
          <p:cNvSpPr>
            <a:spLocks noChangeArrowheads="1"/>
          </p:cNvSpPr>
          <p:nvPr/>
        </p:nvSpPr>
        <p:spPr bwMode="auto">
          <a:xfrm>
            <a:off x="11593513" y="6473825"/>
            <a:ext cx="504825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rgbClr val="002060"/>
                </a:solidFill>
              </a:rPr>
              <a:t>18</a:t>
            </a:r>
            <a:endParaRPr lang="ru-RU" altLang="uk-UA" sz="2000" b="1">
              <a:solidFill>
                <a:srgbClr val="002060"/>
              </a:solidFill>
            </a:endParaRPr>
          </a:p>
        </p:txBody>
      </p:sp>
      <p:sp>
        <p:nvSpPr>
          <p:cNvPr id="34821" name="Заголовок 3"/>
          <p:cNvSpPr txBox="1">
            <a:spLocks/>
          </p:cNvSpPr>
          <p:nvPr/>
        </p:nvSpPr>
        <p:spPr bwMode="auto">
          <a:xfrm>
            <a:off x="1412875" y="1163638"/>
            <a:ext cx="7646988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5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uk-UA" altLang="uk-UA" sz="3200" b="1" i="1">
                <a:solidFill>
                  <a:srgbClr val="002060"/>
                </a:solidFill>
                <a:cs typeface="Arial" charset="0"/>
              </a:rPr>
              <a:t>Червоний капелюх</a:t>
            </a:r>
            <a:r>
              <a:rPr lang="uk-UA" altLang="uk-UA" sz="3200">
                <a:solidFill>
                  <a:srgbClr val="002060"/>
                </a:solidFill>
                <a:cs typeface="Arial" charset="0"/>
              </a:rPr>
              <a:t> – емоції: учні зазначають своє ставлення, висловлюють свою оцінку проблеми та способів її вирішення.</a:t>
            </a:r>
            <a:br>
              <a:rPr lang="uk-UA" altLang="uk-UA" sz="3200">
                <a:solidFill>
                  <a:srgbClr val="002060"/>
                </a:solidFill>
                <a:cs typeface="Arial" charset="0"/>
              </a:rPr>
            </a:br>
            <a:r>
              <a:rPr lang="uk-UA" altLang="uk-UA" sz="800">
                <a:solidFill>
                  <a:srgbClr val="002060"/>
                </a:solidFill>
                <a:cs typeface="Arial" charset="0"/>
              </a:rPr>
              <a:t/>
            </a:r>
            <a:br>
              <a:rPr lang="uk-UA" altLang="uk-UA" sz="800">
                <a:solidFill>
                  <a:srgbClr val="002060"/>
                </a:solidFill>
                <a:cs typeface="Arial" charset="0"/>
              </a:rPr>
            </a:br>
            <a:endParaRPr lang="uk-UA" altLang="uk-UA" sz="800">
              <a:solidFill>
                <a:srgbClr val="002060"/>
              </a:solidFill>
              <a:cs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uk-UA" altLang="uk-UA" sz="3200" b="1" i="1">
                <a:solidFill>
                  <a:srgbClr val="002060"/>
                </a:solidFill>
                <a:cs typeface="Arial" charset="0"/>
              </a:rPr>
              <a:t>Зелений капелюх</a:t>
            </a:r>
            <a:r>
              <a:rPr lang="uk-UA" altLang="uk-UA" sz="3200">
                <a:solidFill>
                  <a:srgbClr val="002060"/>
                </a:solidFill>
                <a:cs typeface="Arial" charset="0"/>
              </a:rPr>
              <a:t> – творчий пошук: учні намагаються використати отриману нову інформацію в інших умовах, прогнозують подальше можливий розвиток подій, намагаються виявити вплив досліджуваного явища на історичний процес. </a:t>
            </a:r>
          </a:p>
        </p:txBody>
      </p:sp>
      <p:pic>
        <p:nvPicPr>
          <p:cNvPr id="3482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863" y="1163638"/>
            <a:ext cx="2992437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863" y="3875088"/>
            <a:ext cx="300990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-1588" y="331788"/>
            <a:ext cx="12099926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-1588" y="0"/>
            <a:ext cx="12099926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844" name="Прямоугольник 8"/>
          <p:cNvSpPr>
            <a:spLocks noChangeArrowheads="1"/>
          </p:cNvSpPr>
          <p:nvPr/>
        </p:nvSpPr>
        <p:spPr bwMode="auto">
          <a:xfrm>
            <a:off x="11593513" y="6473825"/>
            <a:ext cx="504825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rgbClr val="002060"/>
                </a:solidFill>
              </a:rPr>
              <a:t>19</a:t>
            </a:r>
            <a:endParaRPr lang="ru-RU" altLang="uk-UA" sz="2000" b="1">
              <a:solidFill>
                <a:srgbClr val="002060"/>
              </a:solidFill>
            </a:endParaRPr>
          </a:p>
        </p:txBody>
      </p:sp>
      <p:sp>
        <p:nvSpPr>
          <p:cNvPr id="35845" name="Заголовок 3"/>
          <p:cNvSpPr txBox="1">
            <a:spLocks/>
          </p:cNvSpPr>
          <p:nvPr/>
        </p:nvSpPr>
        <p:spPr bwMode="auto">
          <a:xfrm>
            <a:off x="1454150" y="6264275"/>
            <a:ext cx="1047432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uk-UA" altLang="uk-UA" sz="2400" i="1">
                <a:cs typeface="Arial" charset="0"/>
              </a:rPr>
              <a:t>Джерело: </a:t>
            </a:r>
            <a:r>
              <a:rPr lang="en-US" altLang="uk-UA" sz="2400" i="1">
                <a:cs typeface="Arial" charset="0"/>
                <a:hlinkClick r:id="rId2"/>
              </a:rPr>
              <a:t>http://www.edustartup.com.ua/author/admin/</a:t>
            </a:r>
            <a:r>
              <a:rPr lang="uk-UA" altLang="uk-UA" sz="2400" i="1">
                <a:cs typeface="Arial" charset="0"/>
              </a:rPr>
              <a:t> </a:t>
            </a:r>
          </a:p>
        </p:txBody>
      </p:sp>
      <p:pic>
        <p:nvPicPr>
          <p:cNvPr id="35846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50"/>
            <a:ext cx="12012612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0" y="331788"/>
            <a:ext cx="12098338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098338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436" name="Прямоугольник 7"/>
          <p:cNvSpPr>
            <a:spLocks noChangeArrowheads="1"/>
          </p:cNvSpPr>
          <p:nvPr/>
        </p:nvSpPr>
        <p:spPr bwMode="auto">
          <a:xfrm>
            <a:off x="11750675" y="6473825"/>
            <a:ext cx="379413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rgbClr val="002060"/>
                </a:solidFill>
              </a:rPr>
              <a:t>2</a:t>
            </a:r>
            <a:endParaRPr lang="ru-RU" altLang="uk-UA" sz="2000" b="1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8063" y="1341438"/>
            <a:ext cx="4608512" cy="3816350"/>
          </a:xfrm>
        </p:spPr>
        <p:txBody>
          <a:bodyPr/>
          <a:lstStyle/>
          <a:p>
            <a:pPr>
              <a:defRPr/>
            </a:pPr>
            <a:r>
              <a:rPr lang="uk-UA" sz="15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НПД</a:t>
            </a:r>
            <a:endParaRPr lang="uk-UA" sz="15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Рисунок SmartArt 5"/>
          <p:cNvGraphicFramePr>
            <a:graphicFrameLocks noGrp="1"/>
          </p:cNvGraphicFramePr>
          <p:nvPr>
            <p:ph type="dgm" idx="4294967295"/>
          </p:nvPr>
        </p:nvGraphicFramePr>
        <p:xfrm>
          <a:off x="5241925" y="765175"/>
          <a:ext cx="6856413" cy="609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-1588" y="331788"/>
            <a:ext cx="12099926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-1588" y="0"/>
            <a:ext cx="12099926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6868" name="Прямоугольник 8"/>
          <p:cNvSpPr>
            <a:spLocks noChangeArrowheads="1"/>
          </p:cNvSpPr>
          <p:nvPr/>
        </p:nvSpPr>
        <p:spPr bwMode="auto">
          <a:xfrm>
            <a:off x="11593513" y="6473825"/>
            <a:ext cx="504825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rgbClr val="002060"/>
                </a:solidFill>
              </a:rPr>
              <a:t>20</a:t>
            </a:r>
            <a:endParaRPr lang="ru-RU" altLang="uk-UA" sz="2000" b="1">
              <a:solidFill>
                <a:srgbClr val="002060"/>
              </a:solidFill>
            </a:endParaRPr>
          </a:p>
        </p:txBody>
      </p:sp>
      <p:pic>
        <p:nvPicPr>
          <p:cNvPr id="36869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341438"/>
            <a:ext cx="46990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3700" y="1014413"/>
            <a:ext cx="6435725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Алгоритм </a:t>
            </a:r>
            <a:r>
              <a:rPr lang="uk-UA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роботи</a:t>
            </a: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355600" algn="just">
              <a:defRPr/>
            </a:pPr>
            <a:r>
              <a:rPr lang="uk-UA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Проаналізувати проблему та способи її вирішення з певної позиції, що відповідає одній </a:t>
            </a:r>
            <a:r>
              <a:rPr lang="uk-UA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зі </a:t>
            </a:r>
            <a:r>
              <a:rPr lang="uk-UA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шляп мислення.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355600" algn="just">
              <a:defRPr/>
            </a:pPr>
            <a:r>
              <a:rPr lang="uk-UA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Навести приклад зацікавленої сторони </a:t>
            </a:r>
            <a:r>
              <a:rPr lang="uk-UA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(учні, ЗП(ПТ)О,  підприємства  </a:t>
            </a:r>
            <a:r>
              <a:rPr lang="uk-UA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тощо) відповідно до обраної шляпи мислення.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355600" algn="just">
              <a:defRPr/>
            </a:pPr>
            <a:r>
              <a:rPr lang="uk-UA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Побудувати інтелект-карту, де певними засобами обґрунтувати власний погляд на проблему відповідно до шляпи мислення.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355600" algn="just">
              <a:defRPr/>
            </a:pPr>
            <a:r>
              <a:rPr lang="uk-UA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Презентувати власну позицію.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355600" algn="just">
              <a:defRPr/>
            </a:pPr>
            <a:r>
              <a:rPr lang="uk-UA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Спільно обговорити проблему.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-1588" y="331788"/>
            <a:ext cx="12099926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-1588" y="0"/>
            <a:ext cx="12099926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7892" name="Прямоугольник 8"/>
          <p:cNvSpPr>
            <a:spLocks noChangeArrowheads="1"/>
          </p:cNvSpPr>
          <p:nvPr/>
        </p:nvSpPr>
        <p:spPr bwMode="auto">
          <a:xfrm>
            <a:off x="11593513" y="6473825"/>
            <a:ext cx="504825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rgbClr val="002060"/>
                </a:solidFill>
              </a:rPr>
              <a:t>21</a:t>
            </a:r>
            <a:endParaRPr lang="ru-RU" altLang="uk-UA" sz="2000" b="1">
              <a:solidFill>
                <a:srgbClr val="002060"/>
              </a:solidFill>
            </a:endParaRPr>
          </a:p>
        </p:txBody>
      </p:sp>
      <p:pic>
        <p:nvPicPr>
          <p:cNvPr id="37893" name="Picture 60" descr="Karty rozu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1114425"/>
            <a:ext cx="757872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4825" y="1557338"/>
            <a:ext cx="3313113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Надають змогу:</a:t>
            </a:r>
          </a:p>
          <a:p>
            <a:pPr marL="180975" indent="-180975">
              <a:buFontTx/>
              <a:buChar char="-"/>
              <a:defRPr/>
            </a:pPr>
            <a:r>
              <a:rPr lang="uk-UA" dirty="0">
                <a:solidFill>
                  <a:srgbClr val="002060"/>
                </a:solidFill>
              </a:rPr>
              <a:t>поліпшити пам'ять, нагадати факти, слова і образи;</a:t>
            </a:r>
          </a:p>
          <a:p>
            <a:pPr>
              <a:buFontTx/>
              <a:buChar char="-"/>
              <a:defRPr/>
            </a:pPr>
            <a:r>
              <a:rPr lang="uk-UA" dirty="0">
                <a:solidFill>
                  <a:srgbClr val="002060"/>
                </a:solidFill>
              </a:rPr>
              <a:t>  генерувати ідеї;</a:t>
            </a:r>
          </a:p>
          <a:p>
            <a:pPr marL="180975" indent="-180975">
              <a:buFontTx/>
              <a:buChar char="-"/>
              <a:defRPr/>
            </a:pPr>
            <a:r>
              <a:rPr lang="uk-UA" dirty="0">
                <a:solidFill>
                  <a:srgbClr val="002060"/>
                </a:solidFill>
              </a:rPr>
              <a:t>надихнули на пошук рішення;</a:t>
            </a:r>
          </a:p>
          <a:p>
            <a:pPr marL="180975" indent="-180975">
              <a:buFontTx/>
              <a:buChar char="-"/>
              <a:defRPr/>
            </a:pPr>
            <a:r>
              <a:rPr lang="uk-UA" dirty="0">
                <a:solidFill>
                  <a:srgbClr val="002060"/>
                </a:solidFill>
              </a:rPr>
              <a:t>продемонструвати концепції і діаграми;</a:t>
            </a:r>
          </a:p>
          <a:p>
            <a:pPr marL="285750" indent="-285750">
              <a:buFontTx/>
              <a:buChar char="-"/>
              <a:defRPr/>
            </a:pPr>
            <a:r>
              <a:rPr lang="uk-UA" dirty="0">
                <a:solidFill>
                  <a:srgbClr val="002060"/>
                </a:solidFill>
              </a:rPr>
              <a:t>аналізувати результати або події;</a:t>
            </a:r>
          </a:p>
          <a:p>
            <a:pPr marL="285750" indent="-285750">
              <a:buFontTx/>
              <a:buChar char="-"/>
              <a:defRPr/>
            </a:pPr>
            <a:r>
              <a:rPr lang="uk-UA" dirty="0">
                <a:solidFill>
                  <a:srgbClr val="002060"/>
                </a:solidFill>
              </a:rPr>
              <a:t>підсумовувати інформацію;</a:t>
            </a:r>
          </a:p>
          <a:p>
            <a:pPr marL="285750" indent="-285750">
              <a:buFontTx/>
              <a:buChar char="-"/>
              <a:defRPr/>
            </a:pPr>
            <a:r>
              <a:rPr lang="uk-UA" dirty="0">
                <a:solidFill>
                  <a:srgbClr val="002060"/>
                </a:solidFill>
              </a:rPr>
              <a:t>організувати взаємодію між учнями в груповій роботі або рольових іграх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-1588" y="331788"/>
            <a:ext cx="12099926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-1588" y="0"/>
            <a:ext cx="12099926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8916" name="Прямоугольник 8"/>
          <p:cNvSpPr>
            <a:spLocks noChangeArrowheads="1"/>
          </p:cNvSpPr>
          <p:nvPr/>
        </p:nvSpPr>
        <p:spPr bwMode="auto">
          <a:xfrm>
            <a:off x="11593513" y="6473825"/>
            <a:ext cx="504825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rgbClr val="002060"/>
                </a:solidFill>
              </a:rPr>
              <a:t>22</a:t>
            </a:r>
            <a:endParaRPr lang="ru-RU" altLang="uk-UA" sz="2000" b="1">
              <a:solidFill>
                <a:srgbClr val="002060"/>
              </a:solidFill>
            </a:endParaRPr>
          </a:p>
        </p:txBody>
      </p:sp>
      <p:sp>
        <p:nvSpPr>
          <p:cNvPr id="38917" name="Заголовок 1"/>
          <p:cNvSpPr txBox="1">
            <a:spLocks/>
          </p:cNvSpPr>
          <p:nvPr/>
        </p:nvSpPr>
        <p:spPr bwMode="auto">
          <a:xfrm>
            <a:off x="1223963" y="836613"/>
            <a:ext cx="99028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uk-UA" altLang="uk-UA" sz="2800" b="1">
                <a:solidFill>
                  <a:srgbClr val="002060"/>
                </a:solidFill>
                <a:latin typeface="Plantagenet Cherokee" pitchFamily="18" charset="0"/>
              </a:rPr>
              <a:t>ПРАВИЛА СТВОРЕННЯ</a:t>
            </a:r>
            <a:endParaRPr lang="ru-RU" altLang="uk-UA" sz="2800">
              <a:solidFill>
                <a:srgbClr val="002060"/>
              </a:solidFill>
              <a:latin typeface="Plantagenet Cherokee" pitchFamily="18" charset="0"/>
            </a:endParaRPr>
          </a:p>
        </p:txBody>
      </p:sp>
      <p:sp>
        <p:nvSpPr>
          <p:cNvPr id="38918" name="Прямоугольник 2"/>
          <p:cNvSpPr>
            <a:spLocks noChangeArrowheads="1"/>
          </p:cNvSpPr>
          <p:nvPr/>
        </p:nvSpPr>
        <p:spPr bwMode="auto">
          <a:xfrm>
            <a:off x="649288" y="1557338"/>
            <a:ext cx="92170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altLang="uk-UA">
                <a:solidFill>
                  <a:srgbClr val="002060"/>
                </a:solidFill>
              </a:rPr>
              <a:t>Кожну гілку можна позначити особливим кольором.</a:t>
            </a:r>
            <a:endParaRPr lang="ru-RU" altLang="uk-UA">
              <a:solidFill>
                <a:srgbClr val="002060"/>
              </a:solidFill>
            </a:endParaRPr>
          </a:p>
          <a:p>
            <a:r>
              <a:rPr lang="uk-UA" altLang="uk-UA">
                <a:solidFill>
                  <a:srgbClr val="002060"/>
                </a:solidFill>
              </a:rPr>
              <a:t>Кількість гілок визначається необхідною глибиною опрацювання проблеми. </a:t>
            </a:r>
          </a:p>
          <a:p>
            <a:r>
              <a:rPr lang="uk-UA" altLang="uk-UA">
                <a:solidFill>
                  <a:srgbClr val="002060"/>
                </a:solidFill>
              </a:rPr>
              <a:t>Гілки мають бути вигнутими, а не прямими (як гілки дерева). </a:t>
            </a:r>
            <a:endParaRPr lang="ru-RU" altLang="uk-UA">
              <a:solidFill>
                <a:srgbClr val="002060"/>
              </a:solidFill>
            </a:endParaRPr>
          </a:p>
          <a:p>
            <a:r>
              <a:rPr lang="uk-UA" altLang="uk-UA">
                <a:solidFill>
                  <a:srgbClr val="002060"/>
                </a:solidFill>
              </a:rPr>
              <a:t>Над кожною гілкою пишеться одне ключове слово, що позначає його назву. Довжина гілки дорівнює довжині слова.</a:t>
            </a:r>
            <a:endParaRPr lang="ru-RU" altLang="uk-UA">
              <a:solidFill>
                <a:srgbClr val="002060"/>
              </a:solidFill>
            </a:endParaRPr>
          </a:p>
          <a:p>
            <a:r>
              <a:rPr lang="uk-UA" altLang="uk-UA">
                <a:solidFill>
                  <a:srgbClr val="002060"/>
                </a:solidFill>
              </a:rPr>
              <a:t>Бажано використовувати друковані літери.</a:t>
            </a:r>
            <a:endParaRPr lang="ru-RU" altLang="uk-UA">
              <a:solidFill>
                <a:srgbClr val="002060"/>
              </a:solidFill>
            </a:endParaRPr>
          </a:p>
          <a:p>
            <a:r>
              <a:rPr lang="uk-UA" altLang="uk-UA">
                <a:solidFill>
                  <a:srgbClr val="002060"/>
                </a:solidFill>
              </a:rPr>
              <a:t>Для кращого запам’ятовування бажано доповнювати слова маленькими малюнками (картинками, піктограмами), що відображують асоціацію до цього слова.</a:t>
            </a:r>
            <a:endParaRPr lang="ru-RU" altLang="uk-UA">
              <a:solidFill>
                <a:srgbClr val="002060"/>
              </a:solidFill>
            </a:endParaRPr>
          </a:p>
          <a:p>
            <a:r>
              <a:rPr lang="uk-UA" altLang="uk-UA">
                <a:solidFill>
                  <a:srgbClr val="002060"/>
                </a:solidFill>
              </a:rPr>
              <a:t>Для активізації творчої уяви карта має бути яскравою, різнокольоровою, привертати увагу. </a:t>
            </a:r>
            <a:endParaRPr lang="ru-RU" altLang="uk-UA">
              <a:solidFill>
                <a:srgbClr val="002060"/>
              </a:solidFill>
            </a:endParaRPr>
          </a:p>
          <a:p>
            <a:r>
              <a:rPr lang="uk-UA" altLang="uk-UA">
                <a:solidFill>
                  <a:srgbClr val="002060"/>
                </a:solidFill>
              </a:rPr>
              <a:t>Бажано, щоб на карті було не більше 7 головних гілок.</a:t>
            </a:r>
            <a:endParaRPr lang="ru-RU" altLang="uk-UA">
              <a:solidFill>
                <a:srgbClr val="002060"/>
              </a:solidFill>
            </a:endParaRPr>
          </a:p>
          <a:p>
            <a:r>
              <a:rPr lang="uk-UA" altLang="uk-UA">
                <a:solidFill>
                  <a:srgbClr val="002060"/>
                </a:solidFill>
              </a:rPr>
              <a:t>Гілки, що розрослися, можна заключати в контури, щоб вони не змішувались з іншими гілками.</a:t>
            </a:r>
            <a:endParaRPr lang="ru-RU" altLang="uk-UA">
              <a:solidFill>
                <a:srgbClr val="002060"/>
              </a:solidFill>
            </a:endParaRPr>
          </a:p>
        </p:txBody>
      </p:sp>
      <p:sp>
        <p:nvSpPr>
          <p:cNvPr id="38919" name="Прямоугольник 3"/>
          <p:cNvSpPr>
            <a:spLocks noChangeArrowheads="1"/>
          </p:cNvSpPr>
          <p:nvPr/>
        </p:nvSpPr>
        <p:spPr bwMode="auto">
          <a:xfrm>
            <a:off x="623888" y="5302250"/>
            <a:ext cx="7731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altLang="uk-UA" b="1" i="1">
                <a:solidFill>
                  <a:srgbClr val="002060"/>
                </a:solidFill>
              </a:rPr>
              <a:t>                                   Використання у навчанні</a:t>
            </a:r>
            <a:endParaRPr lang="ru-RU" altLang="uk-UA">
              <a:solidFill>
                <a:srgbClr val="002060"/>
              </a:solidFill>
            </a:endParaRPr>
          </a:p>
          <a:p>
            <a:r>
              <a:rPr lang="uk-UA" altLang="uk-UA">
                <a:solidFill>
                  <a:srgbClr val="002060"/>
                </a:solidFill>
              </a:rPr>
              <a:t>Постановка навчальних цілей          Закріплення і систематизація </a:t>
            </a:r>
            <a:endParaRPr lang="ru-RU" altLang="uk-UA">
              <a:solidFill>
                <a:srgbClr val="002060"/>
              </a:solidFill>
            </a:endParaRPr>
          </a:p>
          <a:p>
            <a:r>
              <a:rPr lang="uk-UA" altLang="uk-UA">
                <a:solidFill>
                  <a:srgbClr val="002060"/>
                </a:solidFill>
              </a:rPr>
              <a:t> Актуалізація опорних знань             Контроль</a:t>
            </a:r>
            <a:endParaRPr lang="ru-RU" altLang="uk-UA">
              <a:solidFill>
                <a:srgbClr val="002060"/>
              </a:solidFill>
            </a:endParaRPr>
          </a:p>
          <a:p>
            <a:r>
              <a:rPr lang="uk-UA" altLang="uk-UA">
                <a:solidFill>
                  <a:srgbClr val="002060"/>
                </a:solidFill>
              </a:rPr>
              <a:t>Пояснення нового матеріалу            Домашнє завдання</a:t>
            </a:r>
            <a:endParaRPr lang="ru-RU" altLang="uk-UA">
              <a:solidFill>
                <a:srgbClr val="002060"/>
              </a:solidFill>
            </a:endParaRPr>
          </a:p>
        </p:txBody>
      </p:sp>
      <p:pic>
        <p:nvPicPr>
          <p:cNvPr id="38920" name="Picture 4" descr="Результат пошуку зображень за запитом &quot;інтелект-карт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638" y="4770438"/>
            <a:ext cx="273685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-1588" y="331788"/>
            <a:ext cx="12099926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-1588" y="0"/>
            <a:ext cx="12099926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940" name="Прямоугольник 8"/>
          <p:cNvSpPr>
            <a:spLocks noChangeArrowheads="1"/>
          </p:cNvSpPr>
          <p:nvPr/>
        </p:nvSpPr>
        <p:spPr bwMode="auto">
          <a:xfrm>
            <a:off x="11593513" y="6473825"/>
            <a:ext cx="504825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rgbClr val="002060"/>
                </a:solidFill>
              </a:rPr>
              <a:t>23</a:t>
            </a:r>
            <a:endParaRPr lang="ru-RU" altLang="uk-UA" sz="2000" b="1">
              <a:solidFill>
                <a:srgbClr val="002060"/>
              </a:solidFill>
            </a:endParaRPr>
          </a:p>
        </p:txBody>
      </p:sp>
      <p:pic>
        <p:nvPicPr>
          <p:cNvPr id="39941" name="Picture 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88900"/>
            <a:ext cx="9702800" cy="67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-1588" y="331788"/>
            <a:ext cx="12099926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-1588" y="0"/>
            <a:ext cx="12099926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0964" name="Прямоугольник 8"/>
          <p:cNvSpPr>
            <a:spLocks noChangeArrowheads="1"/>
          </p:cNvSpPr>
          <p:nvPr/>
        </p:nvSpPr>
        <p:spPr bwMode="auto">
          <a:xfrm>
            <a:off x="11593513" y="6473825"/>
            <a:ext cx="504825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rgbClr val="002060"/>
                </a:solidFill>
              </a:rPr>
              <a:t>24</a:t>
            </a:r>
            <a:endParaRPr lang="ru-RU" altLang="uk-UA" sz="2000" b="1">
              <a:solidFill>
                <a:srgbClr val="002060"/>
              </a:solidFill>
            </a:endParaRPr>
          </a:p>
        </p:txBody>
      </p:sp>
      <p:sp>
        <p:nvSpPr>
          <p:cNvPr id="40965" name="Прямоугольник 6"/>
          <p:cNvSpPr>
            <a:spLocks noChangeArrowheads="1"/>
          </p:cNvSpPr>
          <p:nvPr/>
        </p:nvSpPr>
        <p:spPr bwMode="auto">
          <a:xfrm>
            <a:off x="3000375" y="1001713"/>
            <a:ext cx="6096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altLang="uk-UA" sz="3200" b="1">
                <a:solidFill>
                  <a:srgbClr val="002060"/>
                </a:solidFill>
                <a:cs typeface="Arial" charset="0"/>
              </a:rPr>
              <a:t>Представлення результатів роботи підгруп</a:t>
            </a:r>
          </a:p>
          <a:p>
            <a:pPr algn="ctr"/>
            <a:endParaRPr lang="uk-UA" altLang="uk-UA" sz="1000" b="1">
              <a:solidFill>
                <a:srgbClr val="002060"/>
              </a:solidFill>
              <a:cs typeface="Arial" charset="0"/>
            </a:endParaRPr>
          </a:p>
          <a:p>
            <a:pPr algn="ctr"/>
            <a:r>
              <a:rPr lang="uk-UA" altLang="uk-UA" sz="3200" b="1">
                <a:solidFill>
                  <a:srgbClr val="002060"/>
                </a:solidFill>
                <a:cs typeface="Arial" charset="0"/>
              </a:rPr>
              <a:t>Обговорення</a:t>
            </a:r>
          </a:p>
        </p:txBody>
      </p:sp>
      <p:pic>
        <p:nvPicPr>
          <p:cNvPr id="40966" name="Picture 2" descr="Ð ÐµÐ·ÑÐ»ÑÑÐ°Ñ Ð¿Ð¾ÑÑÐºÑ Ð·Ð¾Ð±ÑÐ°Ð¶ÐµÐ½Ñ Ð·Ð° Ð·Ð°Ð¿Ð¸ÑÐ¾Ð¼ &quot;Ð¾Ð±Ð³Ð¾Ð²Ð¾ÑÐµÐ½Ð½Ñ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965450"/>
            <a:ext cx="593407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-1588" y="331788"/>
            <a:ext cx="12099926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-1588" y="0"/>
            <a:ext cx="12099926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1988" name="Прямоугольник 8"/>
          <p:cNvSpPr>
            <a:spLocks noChangeArrowheads="1"/>
          </p:cNvSpPr>
          <p:nvPr/>
        </p:nvSpPr>
        <p:spPr bwMode="auto">
          <a:xfrm>
            <a:off x="11593513" y="6473825"/>
            <a:ext cx="504825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rgbClr val="002060"/>
                </a:solidFill>
              </a:rPr>
              <a:t>25</a:t>
            </a:r>
            <a:endParaRPr lang="ru-RU" altLang="uk-UA" sz="2000" b="1">
              <a:solidFill>
                <a:srgbClr val="002060"/>
              </a:solidFill>
            </a:endParaRPr>
          </a:p>
        </p:txBody>
      </p:sp>
      <p:sp>
        <p:nvSpPr>
          <p:cNvPr id="41989" name="Прямоугольник 6"/>
          <p:cNvSpPr>
            <a:spLocks noChangeArrowheads="1"/>
          </p:cNvSpPr>
          <p:nvPr/>
        </p:nvSpPr>
        <p:spPr bwMode="auto">
          <a:xfrm>
            <a:off x="2665413" y="1293813"/>
            <a:ext cx="6096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altLang="uk-UA" sz="3200" b="1">
                <a:solidFill>
                  <a:srgbClr val="002060"/>
                </a:solidFill>
                <a:cs typeface="Arial" charset="0"/>
              </a:rPr>
              <a:t>Підсумки</a:t>
            </a:r>
          </a:p>
        </p:txBody>
      </p:sp>
      <p:pic>
        <p:nvPicPr>
          <p:cNvPr id="4199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1879600"/>
            <a:ext cx="706120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-1588" y="331788"/>
            <a:ext cx="12099926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-1588" y="0"/>
            <a:ext cx="12099926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3012" name="Прямоугольник 8"/>
          <p:cNvSpPr>
            <a:spLocks noChangeArrowheads="1"/>
          </p:cNvSpPr>
          <p:nvPr/>
        </p:nvSpPr>
        <p:spPr bwMode="auto">
          <a:xfrm>
            <a:off x="11593513" y="6473825"/>
            <a:ext cx="504825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rgbClr val="002060"/>
                </a:solidFill>
              </a:rPr>
              <a:t>26</a:t>
            </a:r>
            <a:endParaRPr lang="ru-RU" altLang="uk-UA" sz="2000" b="1">
              <a:solidFill>
                <a:srgbClr val="002060"/>
              </a:solidFill>
            </a:endParaRPr>
          </a:p>
        </p:txBody>
      </p:sp>
      <p:sp>
        <p:nvSpPr>
          <p:cNvPr id="43013" name="Прямоугольник 8"/>
          <p:cNvSpPr>
            <a:spLocks noChangeArrowheads="1"/>
          </p:cNvSpPr>
          <p:nvPr/>
        </p:nvSpPr>
        <p:spPr bwMode="auto">
          <a:xfrm>
            <a:off x="300038" y="1543050"/>
            <a:ext cx="11255375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uk-UA" altLang="uk-UA">
                <a:cs typeface="Arial" charset="0"/>
              </a:rPr>
              <a:t>1. Лемов, Д. Мастерство учителя. Проверенные методики выдающихся преподавателей / Дуг Лемов ; пер. с англ. О. Медведь. — М. : Манн, Иванов и Фербер, 2014. — 416 с. - Режим доступу: </a:t>
            </a:r>
            <a:r>
              <a:rPr lang="uk-UA" altLang="uk-UA" u="sng">
                <a:cs typeface="Arial" charset="0"/>
                <a:hlinkClick r:id="rId2"/>
              </a:rPr>
              <a:t>http://orth-gymnasia.ru/education/pedrabotnikam/Masterstvo_uchitelya.pdf</a:t>
            </a:r>
            <a:r>
              <a:rPr lang="uk-UA" altLang="uk-UA">
                <a:cs typeface="Arial" charset="0"/>
              </a:rPr>
              <a:t>. – Назва з екрану.</a:t>
            </a:r>
            <a:endParaRPr lang="ru-RU" altLang="uk-UA">
              <a:cs typeface="Arial" charset="0"/>
            </a:endParaRPr>
          </a:p>
          <a:p>
            <a:pPr algn="just"/>
            <a:r>
              <a:rPr lang="uk-UA" altLang="uk-UA">
                <a:cs typeface="Arial" charset="0"/>
              </a:rPr>
              <a:t>2. Дирксен Дж. </a:t>
            </a:r>
            <a:r>
              <a:rPr lang="ru-RU" altLang="uk-UA">
                <a:cs typeface="Arial" charset="0"/>
              </a:rPr>
              <a:t>Искусство обучать: как сделать любое обучение нескучным и эффективным / Джули Дирксен, пер. с анлл. Ольги Долговой. – М.: Манн, Иванов и Фербер. – 2013. – 276 с. – </a:t>
            </a:r>
            <a:r>
              <a:rPr lang="uk-UA" altLang="uk-UA">
                <a:cs typeface="Arial" charset="0"/>
              </a:rPr>
              <a:t>Режим доступу: </a:t>
            </a:r>
            <a:r>
              <a:rPr lang="uk-UA" altLang="uk-UA" u="sng">
                <a:cs typeface="Arial" charset="0"/>
                <a:hlinkClick r:id="rId3"/>
              </a:rPr>
              <a:t>http://wiki.fizmat.tnpu.edu.ua/images/archive/1/1e/20140326190229!Iskusstvo_obuchat_Dzhuli_Dirxen.pdf</a:t>
            </a:r>
            <a:r>
              <a:rPr lang="uk-UA" altLang="uk-UA">
                <a:cs typeface="Arial" charset="0"/>
              </a:rPr>
              <a:t>. – Назва з екрану.</a:t>
            </a:r>
            <a:endParaRPr lang="ru-RU" altLang="uk-UA">
              <a:cs typeface="Arial" charset="0"/>
            </a:endParaRPr>
          </a:p>
          <a:p>
            <a:pPr algn="just"/>
            <a:r>
              <a:rPr lang="uk-UA" altLang="uk-UA">
                <a:cs typeface="Arial" charset="0"/>
              </a:rPr>
              <a:t>3. Алан Кроуфорд, Е. Венди Саул, Самуел Метьюз, Джеймс Макінстер ТЕХНОЛОГІЇ РОЗВИТКУ КРИТИЧНОГО МИСЛЕННЯ УЧНІВ. – Режим доступу: </a:t>
            </a:r>
            <a:r>
              <a:rPr lang="uk-UA" altLang="uk-UA" u="sng">
                <a:cs typeface="Arial" charset="0"/>
                <a:hlinkClick r:id="rId4"/>
              </a:rPr>
              <a:t>http://www.criticalthinking.expert/book-criticalthinking/FREE_tehnologії_rozvitku_kritichnogo_mislennja_uchnіv.pdf</a:t>
            </a:r>
            <a:r>
              <a:rPr lang="uk-UA" altLang="uk-UA">
                <a:cs typeface="Arial" charset="0"/>
              </a:rPr>
              <a:t>. – Назва з екрану.</a:t>
            </a:r>
            <a:endParaRPr lang="ru-RU" altLang="uk-UA">
              <a:cs typeface="Arial" charset="0"/>
            </a:endParaRPr>
          </a:p>
          <a:p>
            <a:pPr algn="just"/>
            <a:r>
              <a:rPr lang="uk-UA" altLang="uk-UA">
                <a:cs typeface="Arial" charset="0"/>
              </a:rPr>
              <a:t>4. Застосування особистісно-розвивальних педагогічних технологій у підготовці майбутніх кваліфікованих робітників (методичні рекомендації для педагогічних працівників професійно-технічних навчальних закладів, працівників науково-навчально-методичних центрів (кабінетів) професійнотехнічної освіти МОН України) / М. В. Артюшина, Я. Ю. Білоконь, І. Б. Дремова, О. Б. Кошук, І. А. Мося, Т. М. Пащенко, Г. М. Романова; за ред. Г. М. Романової. – К. : Ін-т проф.-тех. освіти НАПН України, 2014. – 132 с. – Режим доступу: </a:t>
            </a:r>
            <a:r>
              <a:rPr lang="uk-UA" altLang="uk-UA" u="sng">
                <a:cs typeface="Arial" charset="0"/>
                <a:hlinkClick r:id="rId5"/>
              </a:rPr>
              <a:t>http://lib.iitta.gov.ua/7253/1/Методичні_рекомендації.pdf</a:t>
            </a:r>
            <a:r>
              <a:rPr lang="uk-UA" altLang="uk-UA">
                <a:cs typeface="Arial" charset="0"/>
              </a:rPr>
              <a:t>. – Назва з екрану.</a:t>
            </a:r>
            <a:endParaRPr lang="ru-RU" altLang="uk-UA">
              <a:cs typeface="Arial" charset="0"/>
            </a:endParaRPr>
          </a:p>
        </p:txBody>
      </p:sp>
      <p:sp>
        <p:nvSpPr>
          <p:cNvPr id="43014" name="Прямоугольник 9"/>
          <p:cNvSpPr>
            <a:spLocks noChangeArrowheads="1"/>
          </p:cNvSpPr>
          <p:nvPr/>
        </p:nvSpPr>
        <p:spPr bwMode="auto">
          <a:xfrm>
            <a:off x="4756150" y="695325"/>
            <a:ext cx="2679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altLang="uk-UA" sz="3200" b="1" i="1">
                <a:solidFill>
                  <a:srgbClr val="002060"/>
                </a:solidFill>
                <a:cs typeface="Arial" charset="0"/>
              </a:rPr>
              <a:t>ЛІТЕРАТУРА</a:t>
            </a:r>
            <a:endParaRPr lang="ru-RU" altLang="uk-UA" sz="3200" b="1" i="1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6" descr="Результат пошуку зображень за запитом &quot;человечки рабочи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2852738"/>
            <a:ext cx="38481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-1588" y="331788"/>
            <a:ext cx="12099926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-1588" y="0"/>
            <a:ext cx="12099926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4037" name="Прямоугольник 5"/>
          <p:cNvSpPr>
            <a:spLocks noChangeArrowheads="1"/>
          </p:cNvSpPr>
          <p:nvPr/>
        </p:nvSpPr>
        <p:spPr bwMode="auto">
          <a:xfrm>
            <a:off x="2881313" y="3573463"/>
            <a:ext cx="55356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4400" b="1">
                <a:solidFill>
                  <a:srgbClr val="002060"/>
                </a:solidFill>
              </a:rPr>
              <a:t>Дякую за увагу!</a:t>
            </a:r>
            <a:endParaRPr lang="ru-RU" altLang="uk-UA" sz="4400">
              <a:solidFill>
                <a:srgbClr val="002060"/>
              </a:solidFill>
            </a:endParaRPr>
          </a:p>
        </p:txBody>
      </p:sp>
      <p:pic>
        <p:nvPicPr>
          <p:cNvPr id="44038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65163"/>
            <a:ext cx="601345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160338"/>
            <a:ext cx="9321800" cy="482600"/>
          </a:xfrm>
          <a:ln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Дуальність на різних рівнях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530350" y="795338"/>
            <a:ext cx="2809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 b="1">
                <a:solidFill>
                  <a:srgbClr val="F0A628"/>
                </a:solidFill>
              </a:rPr>
              <a:t>Навчання на виробництві</a:t>
            </a:r>
            <a:endParaRPr lang="de-DE" altLang="uk-UA" sz="1600" b="1">
              <a:solidFill>
                <a:srgbClr val="F0A628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978525" y="777875"/>
            <a:ext cx="4672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 b="1">
                <a:solidFill>
                  <a:srgbClr val="0768B2"/>
                </a:solidFill>
              </a:rPr>
              <a:t>Освіта та навчання в навчальному закладі</a:t>
            </a:r>
            <a:endParaRPr lang="de-DE" altLang="uk-UA" sz="1600" b="1">
              <a:solidFill>
                <a:srgbClr val="0768B2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970463" y="5799138"/>
            <a:ext cx="2159000" cy="539750"/>
          </a:xfrm>
          <a:prstGeom prst="rect">
            <a:avLst/>
          </a:prstGeom>
          <a:solidFill>
            <a:srgbClr val="5CBD2B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>
                <a:solidFill>
                  <a:schemeClr val="bg1"/>
                </a:solidFill>
              </a:rPr>
              <a:t>Фінансування</a:t>
            </a:r>
            <a:endParaRPr lang="de-DE" altLang="uk-UA" sz="1600">
              <a:solidFill>
                <a:schemeClr val="bg1"/>
              </a:solidFill>
            </a:endParaRP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865188" y="2568575"/>
            <a:ext cx="4152900" cy="539750"/>
          </a:xfrm>
          <a:prstGeom prst="homePlate">
            <a:avLst>
              <a:gd name="adj" fmla="val 150000"/>
            </a:avLst>
          </a:prstGeom>
          <a:solidFill>
            <a:srgbClr val="F0A6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400">
                <a:solidFill>
                  <a:srgbClr val="000000"/>
                </a:solidFill>
              </a:rPr>
              <a:t>Договір про виробниче навчання</a:t>
            </a:r>
            <a:endParaRPr lang="en-GB" altLang="uk-UA" sz="1400">
              <a:solidFill>
                <a:srgbClr val="000000"/>
              </a:solidFill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865188" y="5697538"/>
            <a:ext cx="4103687" cy="539750"/>
          </a:xfrm>
          <a:prstGeom prst="homePlate">
            <a:avLst>
              <a:gd name="adj" fmla="val 150017"/>
            </a:avLst>
          </a:prstGeom>
          <a:solidFill>
            <a:srgbClr val="F0A6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>
                <a:solidFill>
                  <a:srgbClr val="000000"/>
                </a:solidFill>
              </a:rPr>
              <a:t>Підприємства, що </a:t>
            </a:r>
          </a:p>
          <a:p>
            <a:pPr algn="ctr" eaLnBrk="1" hangingPunct="1"/>
            <a:r>
              <a:rPr lang="uk-UA" altLang="uk-UA" sz="1600">
                <a:solidFill>
                  <a:srgbClr val="000000"/>
                </a:solidFill>
              </a:rPr>
              <a:t>здійснюють навчання</a:t>
            </a:r>
            <a:endParaRPr lang="de-DE" altLang="uk-UA" sz="1600">
              <a:solidFill>
                <a:srgbClr val="000000"/>
              </a:solidFill>
            </a:endParaRP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865188" y="5086350"/>
            <a:ext cx="4102100" cy="539750"/>
          </a:xfrm>
          <a:prstGeom prst="homePlate">
            <a:avLst>
              <a:gd name="adj" fmla="val 149994"/>
            </a:avLst>
          </a:prstGeom>
          <a:solidFill>
            <a:srgbClr val="F0A6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>
                <a:solidFill>
                  <a:srgbClr val="000000"/>
                </a:solidFill>
              </a:rPr>
              <a:t>Палати та інші компетентні </a:t>
            </a:r>
          </a:p>
          <a:p>
            <a:pPr algn="ctr" eaLnBrk="1" hangingPunct="1"/>
            <a:r>
              <a:rPr lang="uk-UA" altLang="uk-UA" sz="1600">
                <a:solidFill>
                  <a:srgbClr val="000000"/>
                </a:solidFill>
              </a:rPr>
              <a:t>органи</a:t>
            </a:r>
            <a:endParaRPr lang="en-US" altLang="uk-UA" sz="1600">
              <a:solidFill>
                <a:srgbClr val="000000"/>
              </a:solidFill>
            </a:endParaRP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865188" y="4473575"/>
            <a:ext cx="4105275" cy="539750"/>
          </a:xfrm>
          <a:prstGeom prst="homePlate">
            <a:avLst>
              <a:gd name="adj" fmla="val 150005"/>
            </a:avLst>
          </a:prstGeom>
          <a:solidFill>
            <a:srgbClr val="F0A6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>
                <a:solidFill>
                  <a:srgbClr val="000000"/>
                </a:solidFill>
              </a:rPr>
              <a:t>Майстер</a:t>
            </a:r>
            <a:r>
              <a:rPr lang="en-US" altLang="uk-UA" sz="1600">
                <a:solidFill>
                  <a:srgbClr val="000000"/>
                </a:solidFill>
              </a:rPr>
              <a:t>/</a:t>
            </a:r>
            <a:r>
              <a:rPr lang="uk-UA" altLang="uk-UA" sz="1600">
                <a:solidFill>
                  <a:srgbClr val="000000"/>
                </a:solidFill>
              </a:rPr>
              <a:t>наставник</a:t>
            </a:r>
            <a:endParaRPr lang="de-DE" altLang="uk-UA" sz="1600">
              <a:solidFill>
                <a:srgbClr val="000000"/>
              </a:solidFill>
            </a:endParaRP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865188" y="1303338"/>
            <a:ext cx="4137025" cy="539750"/>
          </a:xfrm>
          <a:prstGeom prst="homePlate">
            <a:avLst>
              <a:gd name="adj" fmla="val 149994"/>
            </a:avLst>
          </a:prstGeom>
          <a:solidFill>
            <a:srgbClr val="F0A6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>
                <a:solidFill>
                  <a:srgbClr val="000000"/>
                </a:solidFill>
              </a:rPr>
              <a:t>Закон про професійну освіту</a:t>
            </a:r>
            <a:endParaRPr lang="de-DE" altLang="uk-UA" sz="1600">
              <a:solidFill>
                <a:srgbClr val="000000"/>
              </a:solidFill>
            </a:endParaRP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865188" y="3859213"/>
            <a:ext cx="4143375" cy="539750"/>
          </a:xfrm>
          <a:prstGeom prst="homePlate">
            <a:avLst>
              <a:gd name="adj" fmla="val 150000"/>
            </a:avLst>
          </a:prstGeom>
          <a:solidFill>
            <a:srgbClr val="F0A62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 sz="1550" dirty="0">
                <a:solidFill>
                  <a:srgbClr val="000000"/>
                </a:solidFill>
              </a:rPr>
              <a:t>План навчання на виробництві</a:t>
            </a:r>
            <a:endParaRPr lang="de-DE" sz="1550" dirty="0">
              <a:solidFill>
                <a:srgbClr val="000000"/>
              </a:solidFill>
            </a:endParaRP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865188" y="3259138"/>
            <a:ext cx="4130675" cy="539750"/>
          </a:xfrm>
          <a:prstGeom prst="homePlate">
            <a:avLst>
              <a:gd name="adj" fmla="val 150012"/>
            </a:avLst>
          </a:prstGeom>
          <a:solidFill>
            <a:srgbClr val="F0A6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>
                <a:solidFill>
                  <a:srgbClr val="000000"/>
                </a:solidFill>
              </a:rPr>
              <a:t>Підприємство</a:t>
            </a:r>
            <a:endParaRPr lang="de-DE" altLang="uk-UA" sz="1600">
              <a:solidFill>
                <a:srgbClr val="000000"/>
              </a:solidFill>
            </a:endParaRP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865188" y="1924050"/>
            <a:ext cx="4170362" cy="539750"/>
          </a:xfrm>
          <a:prstGeom prst="homePlate">
            <a:avLst>
              <a:gd name="adj" fmla="val 150022"/>
            </a:avLst>
          </a:prstGeom>
          <a:solidFill>
            <a:srgbClr val="F0A6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>
                <a:solidFill>
                  <a:srgbClr val="000000"/>
                </a:solidFill>
              </a:rPr>
              <a:t>Положення про навчання</a:t>
            </a:r>
            <a:endParaRPr lang="de-DE" altLang="uk-UA" sz="1600">
              <a:solidFill>
                <a:srgbClr val="000000"/>
              </a:solidFill>
            </a:endParaRP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 flipH="1">
            <a:off x="7131050" y="2484438"/>
            <a:ext cx="4086225" cy="539750"/>
          </a:xfrm>
          <a:prstGeom prst="homePlate">
            <a:avLst>
              <a:gd name="adj" fmla="val 149940"/>
            </a:avLst>
          </a:prstGeom>
          <a:solidFill>
            <a:srgbClr val="0768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>
                <a:solidFill>
                  <a:schemeClr val="bg1"/>
                </a:solidFill>
              </a:rPr>
              <a:t>Обов</a:t>
            </a:r>
            <a:r>
              <a:rPr lang="en-US" altLang="uk-UA" sz="1600">
                <a:solidFill>
                  <a:schemeClr val="bg1"/>
                </a:solidFill>
              </a:rPr>
              <a:t>’</a:t>
            </a:r>
            <a:r>
              <a:rPr lang="uk-UA" altLang="uk-UA" sz="1600">
                <a:solidFill>
                  <a:schemeClr val="bg1"/>
                </a:solidFill>
              </a:rPr>
              <a:t>язковий професійний </a:t>
            </a:r>
          </a:p>
          <a:p>
            <a:pPr algn="ctr" eaLnBrk="1" hangingPunct="1"/>
            <a:r>
              <a:rPr lang="uk-UA" altLang="uk-UA" sz="1600">
                <a:solidFill>
                  <a:schemeClr val="bg1"/>
                </a:solidFill>
              </a:rPr>
              <a:t>навчальний заклад</a:t>
            </a:r>
            <a:endParaRPr lang="de-DE" altLang="uk-UA" sz="1600">
              <a:solidFill>
                <a:schemeClr val="bg1"/>
              </a:solidFill>
            </a:endParaRP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 flipH="1">
            <a:off x="7129463" y="5697538"/>
            <a:ext cx="4084637" cy="539750"/>
          </a:xfrm>
          <a:prstGeom prst="homePlate">
            <a:avLst>
              <a:gd name="adj" fmla="val 149952"/>
            </a:avLst>
          </a:prstGeom>
          <a:solidFill>
            <a:srgbClr val="0768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>
                <a:solidFill>
                  <a:schemeClr val="bg1"/>
                </a:solidFill>
              </a:rPr>
              <a:t>Землі, райони та </a:t>
            </a:r>
          </a:p>
          <a:p>
            <a:pPr algn="ctr" eaLnBrk="1" hangingPunct="1"/>
            <a:r>
              <a:rPr lang="uk-UA" altLang="uk-UA" sz="1600">
                <a:solidFill>
                  <a:schemeClr val="bg1"/>
                </a:solidFill>
              </a:rPr>
              <a:t>муніципалітети</a:t>
            </a:r>
            <a:endParaRPr lang="de-DE" altLang="uk-UA" sz="1600">
              <a:solidFill>
                <a:schemeClr val="bg1"/>
              </a:solidFill>
            </a:endParaRPr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 flipH="1">
            <a:off x="7131050" y="5086350"/>
            <a:ext cx="4083050" cy="539750"/>
          </a:xfrm>
          <a:prstGeom prst="homePlate">
            <a:avLst>
              <a:gd name="adj" fmla="val 149963"/>
            </a:avLst>
          </a:prstGeom>
          <a:solidFill>
            <a:srgbClr val="0768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uk-UA" sz="1400">
                <a:solidFill>
                  <a:schemeClr val="bg1"/>
                </a:solidFill>
              </a:rPr>
              <a:t> </a:t>
            </a:r>
            <a:r>
              <a:rPr lang="uk-UA" altLang="uk-UA" sz="1400">
                <a:solidFill>
                  <a:schemeClr val="bg1"/>
                </a:solidFill>
              </a:rPr>
              <a:t>Голови районів або керівники </a:t>
            </a:r>
          </a:p>
          <a:p>
            <a:pPr algn="ctr" eaLnBrk="1" hangingPunct="1"/>
            <a:r>
              <a:rPr lang="uk-UA" altLang="uk-UA" sz="1400">
                <a:solidFill>
                  <a:schemeClr val="bg1"/>
                </a:solidFill>
              </a:rPr>
              <a:t>навчальних закладів</a:t>
            </a:r>
            <a:endParaRPr lang="en-US" altLang="uk-UA" sz="1400">
              <a:solidFill>
                <a:schemeClr val="bg1"/>
              </a:solidFill>
            </a:endParaRPr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 flipH="1">
            <a:off x="7131050" y="4473575"/>
            <a:ext cx="4083050" cy="539750"/>
          </a:xfrm>
          <a:prstGeom prst="homePlate">
            <a:avLst>
              <a:gd name="adj" fmla="val 149963"/>
            </a:avLst>
          </a:prstGeom>
          <a:solidFill>
            <a:srgbClr val="0768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>
                <a:solidFill>
                  <a:schemeClr val="bg1"/>
                </a:solidFill>
              </a:rPr>
              <a:t>Викладач закладу </a:t>
            </a:r>
          </a:p>
          <a:p>
            <a:pPr algn="ctr" eaLnBrk="1" hangingPunct="1"/>
            <a:r>
              <a:rPr lang="uk-UA" altLang="uk-UA" sz="1600">
                <a:solidFill>
                  <a:schemeClr val="bg1"/>
                </a:solidFill>
              </a:rPr>
              <a:t>професійної освіти</a:t>
            </a:r>
            <a:endParaRPr lang="de-DE" altLang="uk-UA" sz="1600">
              <a:solidFill>
                <a:schemeClr val="bg1"/>
              </a:solidFill>
            </a:endParaRPr>
          </a:p>
        </p:txBody>
      </p:sp>
      <p:sp>
        <p:nvSpPr>
          <p:cNvPr id="19474" name="AutoShape 18"/>
          <p:cNvSpPr>
            <a:spLocks noChangeArrowheads="1"/>
          </p:cNvSpPr>
          <p:nvPr/>
        </p:nvSpPr>
        <p:spPr bwMode="auto">
          <a:xfrm flipH="1">
            <a:off x="7162800" y="1201738"/>
            <a:ext cx="4054475" cy="539750"/>
          </a:xfrm>
          <a:prstGeom prst="homePlate">
            <a:avLst>
              <a:gd name="adj" fmla="val 149992"/>
            </a:avLst>
          </a:prstGeom>
          <a:solidFill>
            <a:srgbClr val="0768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400">
                <a:solidFill>
                  <a:schemeClr val="bg1"/>
                </a:solidFill>
              </a:rPr>
              <a:t>Закони федеральних земель </a:t>
            </a:r>
          </a:p>
          <a:p>
            <a:pPr algn="ctr" eaLnBrk="1" hangingPunct="1"/>
            <a:r>
              <a:rPr lang="uk-UA" altLang="uk-UA" sz="1400">
                <a:solidFill>
                  <a:schemeClr val="bg1"/>
                </a:solidFill>
              </a:rPr>
              <a:t>про навчальні заклади</a:t>
            </a:r>
            <a:endParaRPr lang="en-US" altLang="uk-UA" sz="1400">
              <a:solidFill>
                <a:schemeClr val="bg1"/>
              </a:solidFill>
            </a:endParaRPr>
          </a:p>
        </p:txBody>
      </p:sp>
      <p:sp>
        <p:nvSpPr>
          <p:cNvPr id="19475" name="AutoShape 19"/>
          <p:cNvSpPr>
            <a:spLocks noChangeArrowheads="1"/>
          </p:cNvSpPr>
          <p:nvPr/>
        </p:nvSpPr>
        <p:spPr bwMode="auto">
          <a:xfrm flipH="1">
            <a:off x="7162800" y="3790950"/>
            <a:ext cx="4051300" cy="539750"/>
          </a:xfrm>
          <a:prstGeom prst="homePlate">
            <a:avLst>
              <a:gd name="adj" fmla="val 149944"/>
            </a:avLst>
          </a:prstGeom>
          <a:solidFill>
            <a:srgbClr val="0768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>
                <a:solidFill>
                  <a:schemeClr val="bg1"/>
                </a:solidFill>
              </a:rPr>
              <a:t>Навчальний план</a:t>
            </a:r>
            <a:endParaRPr lang="de-DE" altLang="uk-UA" sz="1600">
              <a:solidFill>
                <a:schemeClr val="bg1"/>
              </a:solidFill>
            </a:endParaRPr>
          </a:p>
        </p:txBody>
      </p:sp>
      <p:sp>
        <p:nvSpPr>
          <p:cNvPr id="19476" name="AutoShape 20"/>
          <p:cNvSpPr>
            <a:spLocks noChangeArrowheads="1"/>
          </p:cNvSpPr>
          <p:nvPr/>
        </p:nvSpPr>
        <p:spPr bwMode="auto">
          <a:xfrm flipH="1">
            <a:off x="7131050" y="3173413"/>
            <a:ext cx="4083050" cy="539750"/>
          </a:xfrm>
          <a:prstGeom prst="homePlate">
            <a:avLst>
              <a:gd name="adj" fmla="val 149963"/>
            </a:avLst>
          </a:prstGeom>
          <a:solidFill>
            <a:srgbClr val="0768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>
                <a:solidFill>
                  <a:schemeClr val="bg1"/>
                </a:solidFill>
              </a:rPr>
              <a:t>Заклад професійної освіти</a:t>
            </a:r>
            <a:endParaRPr lang="de-DE" altLang="uk-UA" sz="1600">
              <a:solidFill>
                <a:schemeClr val="bg1"/>
              </a:solidFill>
            </a:endParaRPr>
          </a:p>
        </p:txBody>
      </p:sp>
      <p:sp>
        <p:nvSpPr>
          <p:cNvPr id="19477" name="AutoShape 21"/>
          <p:cNvSpPr>
            <a:spLocks noChangeArrowheads="1"/>
          </p:cNvSpPr>
          <p:nvPr/>
        </p:nvSpPr>
        <p:spPr bwMode="auto">
          <a:xfrm flipH="1">
            <a:off x="7146925" y="1822450"/>
            <a:ext cx="4070350" cy="539750"/>
          </a:xfrm>
          <a:prstGeom prst="homePlate">
            <a:avLst>
              <a:gd name="adj" fmla="val 150021"/>
            </a:avLst>
          </a:prstGeom>
          <a:solidFill>
            <a:srgbClr val="0768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>
                <a:solidFill>
                  <a:schemeClr val="bg1"/>
                </a:solidFill>
              </a:rPr>
              <a:t>Рамкова навчальна програма</a:t>
            </a:r>
            <a:endParaRPr lang="de-DE" altLang="uk-UA" sz="1600">
              <a:solidFill>
                <a:schemeClr val="bg1"/>
              </a:solidFill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4970463" y="5086350"/>
            <a:ext cx="2159000" cy="539750"/>
          </a:xfrm>
          <a:prstGeom prst="rect">
            <a:avLst/>
          </a:prstGeom>
          <a:solidFill>
            <a:srgbClr val="5CBD2B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200">
                <a:solidFill>
                  <a:schemeClr val="bg1"/>
                </a:solidFill>
              </a:rPr>
              <a:t>Моніторинг, консультування, </a:t>
            </a:r>
          </a:p>
          <a:p>
            <a:pPr algn="ctr" eaLnBrk="1" hangingPunct="1"/>
            <a:r>
              <a:rPr lang="uk-UA" altLang="uk-UA" sz="1200">
                <a:solidFill>
                  <a:schemeClr val="bg1"/>
                </a:solidFill>
              </a:rPr>
              <a:t>екзамени</a:t>
            </a:r>
            <a:endParaRPr lang="de-DE" altLang="uk-UA" sz="1200">
              <a:solidFill>
                <a:schemeClr val="bg1"/>
              </a:solidFill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4970463" y="4473575"/>
            <a:ext cx="2159000" cy="539750"/>
          </a:xfrm>
          <a:prstGeom prst="rect">
            <a:avLst/>
          </a:prstGeom>
          <a:solidFill>
            <a:srgbClr val="5CBD2B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>
                <a:solidFill>
                  <a:schemeClr val="bg1"/>
                </a:solidFill>
              </a:rPr>
              <a:t>Викладацький склад</a:t>
            </a:r>
            <a:endParaRPr lang="de-DE" altLang="uk-UA" sz="1600">
              <a:solidFill>
                <a:schemeClr val="bg1"/>
              </a:solidFill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4962525" y="1252538"/>
            <a:ext cx="2159000" cy="539750"/>
          </a:xfrm>
          <a:prstGeom prst="rect">
            <a:avLst/>
          </a:prstGeom>
          <a:solidFill>
            <a:srgbClr val="5CBD2B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400">
                <a:solidFill>
                  <a:schemeClr val="bg1"/>
                </a:solidFill>
              </a:rPr>
              <a:t>Правова база навчання</a:t>
            </a:r>
            <a:endParaRPr lang="de-DE" altLang="uk-UA" sz="1400">
              <a:solidFill>
                <a:schemeClr val="bg1"/>
              </a:solidFill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4960938" y="3190875"/>
            <a:ext cx="2159000" cy="539750"/>
          </a:xfrm>
          <a:prstGeom prst="rect">
            <a:avLst/>
          </a:prstGeom>
          <a:solidFill>
            <a:srgbClr val="5CBD2B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>
                <a:solidFill>
                  <a:schemeClr val="bg1"/>
                </a:solidFill>
              </a:rPr>
              <a:t>Місця проведення </a:t>
            </a:r>
          </a:p>
          <a:p>
            <a:pPr algn="ctr" eaLnBrk="1" hangingPunct="1"/>
            <a:r>
              <a:rPr lang="uk-UA" altLang="uk-UA" sz="1600">
                <a:solidFill>
                  <a:schemeClr val="bg1"/>
                </a:solidFill>
              </a:rPr>
              <a:t>навчання</a:t>
            </a:r>
            <a:endParaRPr lang="de-DE" altLang="uk-UA" sz="1600">
              <a:solidFill>
                <a:schemeClr val="bg1"/>
              </a:solidFill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4919663" y="2552700"/>
            <a:ext cx="2159000" cy="539750"/>
          </a:xfrm>
          <a:prstGeom prst="rect">
            <a:avLst/>
          </a:prstGeom>
          <a:solidFill>
            <a:srgbClr val="5CBD2B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>
                <a:solidFill>
                  <a:schemeClr val="bg1"/>
                </a:solidFill>
              </a:rPr>
              <a:t>Правова  база для </a:t>
            </a:r>
          </a:p>
          <a:p>
            <a:pPr algn="ctr" eaLnBrk="1" hangingPunct="1"/>
            <a:r>
              <a:rPr lang="uk-UA" altLang="uk-UA" sz="1600">
                <a:solidFill>
                  <a:schemeClr val="bg1"/>
                </a:solidFill>
              </a:rPr>
              <a:t>навчальних відносин</a:t>
            </a:r>
            <a:endParaRPr lang="en-US" altLang="uk-UA" sz="1600">
              <a:solidFill>
                <a:schemeClr val="bg1"/>
              </a:solidFill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4962525" y="1890713"/>
            <a:ext cx="2159000" cy="539750"/>
          </a:xfrm>
          <a:prstGeom prst="rect">
            <a:avLst/>
          </a:prstGeom>
          <a:solidFill>
            <a:srgbClr val="5CBD2B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200">
                <a:solidFill>
                  <a:schemeClr val="bg1"/>
                </a:solidFill>
              </a:rPr>
              <a:t>Правова база для професій, </a:t>
            </a:r>
          </a:p>
          <a:p>
            <a:pPr algn="ctr" eaLnBrk="1" hangingPunct="1"/>
            <a:r>
              <a:rPr lang="uk-UA" altLang="uk-UA" sz="1200">
                <a:solidFill>
                  <a:schemeClr val="bg1"/>
                </a:solidFill>
              </a:rPr>
              <a:t>що визнаються державою</a:t>
            </a:r>
            <a:endParaRPr lang="en-US" altLang="uk-UA" sz="1200">
              <a:solidFill>
                <a:schemeClr val="bg1"/>
              </a:solidFill>
            </a:endParaRP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4987925" y="3808413"/>
            <a:ext cx="2159000" cy="539750"/>
          </a:xfrm>
          <a:prstGeom prst="rect">
            <a:avLst/>
          </a:prstGeom>
          <a:solidFill>
            <a:srgbClr val="5CBD2B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>
                <a:solidFill>
                  <a:schemeClr val="bg1"/>
                </a:solidFill>
              </a:rPr>
              <a:t>Зміст навчання</a:t>
            </a:r>
            <a:endParaRPr lang="de-DE" altLang="uk-UA" sz="1600">
              <a:solidFill>
                <a:schemeClr val="bg1"/>
              </a:solidFill>
            </a:endParaRPr>
          </a:p>
        </p:txBody>
      </p:sp>
      <p:sp>
        <p:nvSpPr>
          <p:cNvPr id="19485" name="Прямоугольник 7"/>
          <p:cNvSpPr>
            <a:spLocks noChangeArrowheads="1"/>
          </p:cNvSpPr>
          <p:nvPr/>
        </p:nvSpPr>
        <p:spPr bwMode="auto">
          <a:xfrm>
            <a:off x="11750675" y="6473825"/>
            <a:ext cx="379413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rgbClr val="002060"/>
                </a:solidFill>
              </a:rPr>
              <a:t>3</a:t>
            </a:r>
            <a:endParaRPr lang="ru-RU" altLang="uk-UA" sz="2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76200"/>
            <a:ext cx="9902825" cy="831850"/>
          </a:xfrm>
        </p:spPr>
        <p:txBody>
          <a:bodyPr/>
          <a:lstStyle/>
          <a:p>
            <a:pPr>
              <a:defRPr/>
            </a:pPr>
            <a:r>
              <a:rPr lang="uk-UA" altLang="de-DE" b="1" dirty="0">
                <a:solidFill>
                  <a:schemeClr val="accent1">
                    <a:lumMod val="75000"/>
                  </a:schemeClr>
                </a:solidFill>
              </a:rPr>
              <a:t>Структура дуальної системи у </a:t>
            </a:r>
            <a:r>
              <a:rPr lang="uk-UA" altLang="de-DE" b="1" dirty="0" smtClean="0">
                <a:solidFill>
                  <a:schemeClr val="accent1">
                    <a:lumMod val="75000"/>
                  </a:schemeClr>
                </a:solidFill>
              </a:rPr>
              <a:t>Німеччині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341438"/>
            <a:ext cx="86487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Прямоугольник 7"/>
          <p:cNvSpPr>
            <a:spLocks noChangeArrowheads="1"/>
          </p:cNvSpPr>
          <p:nvPr/>
        </p:nvSpPr>
        <p:spPr bwMode="auto">
          <a:xfrm>
            <a:off x="11750675" y="6473825"/>
            <a:ext cx="379413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rgbClr val="002060"/>
                </a:solidFill>
              </a:rPr>
              <a:t>4</a:t>
            </a:r>
            <a:endParaRPr lang="ru-RU" altLang="uk-UA" sz="2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6" descr="Результат пошуку зображень за запитом &quot;человечки рабочи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3284538"/>
            <a:ext cx="3711575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0" y="331788"/>
            <a:ext cx="12098338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098338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413" name="Прямоугольник 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48569" y="2090172"/>
            <a:ext cx="8707492" cy="353943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uk-UA" sz="3200" b="1" dirty="0">
              <a:solidFill>
                <a:srgbClr val="002060"/>
              </a:solidFill>
            </a:endParaRPr>
          </a:p>
          <a:p>
            <a:pPr marL="457200" indent="-457200" algn="just" eaLnBrk="1" hangingPunct="1">
              <a:buFont typeface="Wingdings" pitchFamily="2" charset="2"/>
              <a:buChar char="ü"/>
              <a:defRPr/>
            </a:pPr>
            <a:endParaRPr lang="uk-UA" sz="3200" b="1" dirty="0">
              <a:solidFill>
                <a:srgbClr val="002060"/>
              </a:solidFill>
            </a:endParaRPr>
          </a:p>
          <a:p>
            <a:pPr indent="447675" algn="ctr" eaLnBrk="1" hangingPunct="1">
              <a:defRPr/>
            </a:pPr>
            <a:r>
              <a:rPr lang="uk-UA" sz="3200" b="1" dirty="0">
                <a:solidFill>
                  <a:srgbClr val="002060"/>
                </a:solidFill>
              </a:rPr>
              <a:t>Елементи дуальної форми навчання для впровадження в професійну підготовку майбутніх кваліфікованих робітників</a:t>
            </a:r>
            <a:endParaRPr lang="ru-RU" sz="3200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21512" name="Прямоугольник 7"/>
          <p:cNvSpPr>
            <a:spLocks noChangeArrowheads="1"/>
          </p:cNvSpPr>
          <p:nvPr/>
        </p:nvSpPr>
        <p:spPr bwMode="auto">
          <a:xfrm>
            <a:off x="11737975" y="6473825"/>
            <a:ext cx="392113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2000" b="1">
                <a:solidFill>
                  <a:srgbClr val="002060"/>
                </a:solidFill>
              </a:rPr>
              <a:t>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6" descr="Результат пошуку зображень за запитом &quot;человечки рабочи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3284538"/>
            <a:ext cx="3711575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0" y="331788"/>
            <a:ext cx="12098338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098338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413" name="Прямоугольник 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48569" y="1241564"/>
            <a:ext cx="8707492" cy="563231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endParaRPr lang="uk-UA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457200" indent="-457200" algn="just" eaLnBrk="1" hangingPunct="1">
              <a:buFont typeface="Wingdings" pitchFamily="2" charset="2"/>
              <a:buChar char="ü"/>
              <a:defRPr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</a:rPr>
              <a:t>Тривимірне призначення системи навчання: економічні, соціальні та індивідуальні цілі;</a:t>
            </a:r>
          </a:p>
          <a:p>
            <a:pPr marL="457200" indent="-457200" algn="just" eaLnBrk="1" hangingPunct="1">
              <a:buFont typeface="Wingdings" pitchFamily="2" charset="2"/>
              <a:buChar char="ü"/>
              <a:defRPr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</a:rPr>
              <a:t>професійне навчання здійснюється в партнерстві між урядом і бізнес-спільнотою;</a:t>
            </a:r>
          </a:p>
          <a:p>
            <a:pPr marL="457200" indent="-457200" algn="just" eaLnBrk="1" hangingPunct="1">
              <a:buFont typeface="Wingdings" pitchFamily="2" charset="2"/>
              <a:buChar char="ü"/>
              <a:defRPr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</a:rPr>
              <a:t>багатоканальне фінансування професійного навчання;</a:t>
            </a:r>
          </a:p>
          <a:p>
            <a:pPr marL="457200" indent="-457200" algn="just" eaLnBrk="1" hangingPunct="1">
              <a:buFont typeface="Wingdings" pitchFamily="2" charset="2"/>
              <a:buChar char="ü"/>
              <a:defRPr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</a:rPr>
              <a:t>соціальне визнання професійного навчання;</a:t>
            </a:r>
          </a:p>
          <a:p>
            <a:pPr marL="457200" indent="-457200" algn="just" eaLnBrk="1" hangingPunct="1">
              <a:buFont typeface="Wingdings" pitchFamily="2" charset="2"/>
              <a:buChar char="ü"/>
              <a:defRPr/>
            </a:pPr>
            <a:r>
              <a:rPr lang="uk-UA" b="1" dirty="0">
                <a:solidFill>
                  <a:srgbClr val="002060"/>
                </a:solidFill>
              </a:rPr>
              <a:t>підготовка мобільних кваліфікованих робітників, які здатні адаптуватися до змінних умов на ринку праці;</a:t>
            </a:r>
          </a:p>
          <a:p>
            <a:pPr marL="457200" indent="-457200" algn="just" eaLnBrk="1" hangingPunct="1">
              <a:buFont typeface="Wingdings" pitchFamily="2" charset="2"/>
              <a:buChar char="ü"/>
              <a:defRPr/>
            </a:pPr>
            <a:r>
              <a:rPr lang="uk-UA" b="1" dirty="0">
                <a:solidFill>
                  <a:srgbClr val="002060"/>
                </a:solidFill>
              </a:rPr>
              <a:t>постійне ситуаційне навчання відповідно до принципу дуальності;</a:t>
            </a:r>
          </a:p>
          <a:p>
            <a:pPr marL="457200" indent="-457200" algn="just" eaLnBrk="1" hangingPunct="1">
              <a:buFont typeface="Wingdings" pitchFamily="2" charset="2"/>
              <a:buChar char="ü"/>
              <a:defRPr/>
            </a:pPr>
            <a:r>
              <a:rPr lang="uk-UA" b="1" dirty="0">
                <a:solidFill>
                  <a:srgbClr val="002060"/>
                </a:solidFill>
              </a:rPr>
              <a:t>систематичне підвищення кваліфікації педагогічних працівників ЗП(ПТ)О та бізнес-тренерів на підприємствах;</a:t>
            </a:r>
          </a:p>
          <a:p>
            <a:pPr marL="457200" indent="-457200" algn="just" eaLnBrk="1" hangingPunct="1">
              <a:buFont typeface="Wingdings" pitchFamily="2" charset="2"/>
              <a:buChar char="ü"/>
              <a:defRPr/>
            </a:pPr>
            <a:r>
              <a:rPr lang="uk-UA" b="1" dirty="0">
                <a:solidFill>
                  <a:srgbClr val="002060"/>
                </a:solidFill>
              </a:rPr>
              <a:t>кодифікація стандартів професійної (професійно-технічної) освіти;</a:t>
            </a:r>
          </a:p>
          <a:p>
            <a:pPr marL="457200" indent="-457200" algn="just" eaLnBrk="1" hangingPunct="1">
              <a:buFont typeface="Wingdings" pitchFamily="2" charset="2"/>
              <a:buChar char="ü"/>
              <a:defRPr/>
            </a:pPr>
            <a:r>
              <a:rPr lang="uk-UA" b="1" dirty="0">
                <a:solidFill>
                  <a:srgbClr val="002060"/>
                </a:solidFill>
              </a:rPr>
              <a:t>універсальність та оптимальний зміст стандартів професійної (професійно-технічної) освіти;</a:t>
            </a:r>
          </a:p>
          <a:p>
            <a:pPr marL="457200" indent="-457200" algn="just" eaLnBrk="1" hangingPunct="1">
              <a:buFont typeface="Wingdings" pitchFamily="2" charset="2"/>
              <a:buChar char="ü"/>
              <a:defRPr/>
            </a:pPr>
            <a:r>
              <a:rPr lang="uk-UA" b="1" dirty="0">
                <a:solidFill>
                  <a:srgbClr val="002060"/>
                </a:solidFill>
              </a:rPr>
              <a:t>додаткові програми для дуальної форми навчання;</a:t>
            </a:r>
          </a:p>
          <a:p>
            <a:pPr marL="457200" indent="-457200" algn="just" eaLnBrk="1" hangingPunct="1">
              <a:buFont typeface="Wingdings" pitchFamily="2" charset="2"/>
              <a:buChar char="ü"/>
              <a:defRPr/>
            </a:pPr>
            <a:r>
              <a:rPr lang="uk-UA" b="1" dirty="0">
                <a:solidFill>
                  <a:srgbClr val="002060"/>
                </a:solidFill>
              </a:rPr>
              <a:t>науково-методичний супровід професійної освіти</a:t>
            </a:r>
          </a:p>
          <a:p>
            <a:pPr algn="just" eaLnBrk="1" hangingPunct="1">
              <a:defRPr/>
            </a:pPr>
            <a:endParaRPr lang="uk-UA" b="1" dirty="0">
              <a:solidFill>
                <a:srgbClr val="002060"/>
              </a:solidFill>
            </a:endParaRPr>
          </a:p>
          <a:p>
            <a:pPr marL="457200" indent="-457200" algn="just" eaLnBrk="1" hangingPunct="1">
              <a:buFont typeface="Wingdings" pitchFamily="2" charset="2"/>
              <a:buChar char="ü"/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uk-UA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Прямоугольник 7"/>
          <p:cNvSpPr>
            <a:spLocks noChangeArrowheads="1"/>
          </p:cNvSpPr>
          <p:nvPr/>
        </p:nvSpPr>
        <p:spPr bwMode="auto">
          <a:xfrm>
            <a:off x="11737975" y="6473825"/>
            <a:ext cx="392113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rgbClr val="002060"/>
                </a:solidFill>
              </a:rPr>
              <a:t>6</a:t>
            </a:r>
            <a:endParaRPr lang="ru-RU" altLang="uk-UA" sz="2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6" descr="Результат пошуку зображень за запитом &quot;человечки рабочи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3284538"/>
            <a:ext cx="3711575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-1588" y="331788"/>
            <a:ext cx="12099926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-1588" y="0"/>
            <a:ext cx="12099926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3557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03238"/>
            <a:ext cx="42037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Прямоугольник 8"/>
          <p:cNvSpPr>
            <a:spLocks noChangeArrowheads="1"/>
          </p:cNvSpPr>
          <p:nvPr/>
        </p:nvSpPr>
        <p:spPr bwMode="auto">
          <a:xfrm>
            <a:off x="11737975" y="6473825"/>
            <a:ext cx="360363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rgbClr val="002060"/>
                </a:solidFill>
              </a:rPr>
              <a:t>7</a:t>
            </a:r>
            <a:endParaRPr lang="ru-RU" altLang="uk-UA" sz="2000" b="1">
              <a:solidFill>
                <a:srgbClr val="002060"/>
              </a:solidFill>
            </a:endParaRPr>
          </a:p>
        </p:txBody>
      </p:sp>
      <p:sp>
        <p:nvSpPr>
          <p:cNvPr id="21511" name="Прямоугольник 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864593" y="2524125"/>
            <a:ext cx="8496895" cy="2062103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uk-UA" sz="3200" b="1" dirty="0">
                <a:solidFill>
                  <a:srgbClr val="002060"/>
                </a:solidFill>
              </a:rPr>
              <a:t>SWOT-аналіз упровадження елементів дуальної форми навчання </a:t>
            </a:r>
            <a:endParaRPr lang="ru-RU" altLang="uk-UA" sz="32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uk-UA" altLang="uk-UA" sz="3200" b="1" dirty="0">
                <a:solidFill>
                  <a:srgbClr val="002060"/>
                </a:solidFill>
              </a:rPr>
              <a:t>в професійну підготовку </a:t>
            </a:r>
            <a:endParaRPr lang="uk-UA" altLang="uk-UA" sz="3200" b="1" dirty="0" smtClean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uk-UA" altLang="uk-UA" sz="3200" b="1" dirty="0" smtClean="0">
                <a:solidFill>
                  <a:srgbClr val="002060"/>
                </a:solidFill>
              </a:rPr>
              <a:t>майбутніх фахівців</a:t>
            </a:r>
            <a:endParaRPr lang="uk-UA" altLang="uk-UA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-1588" y="331788"/>
            <a:ext cx="12099926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-1588" y="0"/>
            <a:ext cx="12099926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Прямоугольник с одним скругленным углом 3">
            <a:extLst>
              <a:ext uri="{FF2B5EF4-FFF2-40B4-BE49-F238E27FC236}"/>
            </a:extLst>
          </p:cNvPr>
          <p:cNvSpPr/>
          <p:nvPr/>
        </p:nvSpPr>
        <p:spPr>
          <a:xfrm>
            <a:off x="5976938" y="917575"/>
            <a:ext cx="504825" cy="2908300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morn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Прямоугольник с одним скругленным углом 4">
            <a:extLst>
              <a:ext uri="{FF2B5EF4-FFF2-40B4-BE49-F238E27FC236}"/>
            </a:extLst>
          </p:cNvPr>
          <p:cNvSpPr/>
          <p:nvPr/>
        </p:nvSpPr>
        <p:spPr>
          <a:xfrm rot="5400000">
            <a:off x="7176294" y="2650332"/>
            <a:ext cx="509587" cy="2908300"/>
          </a:xfrm>
          <a:prstGeom prst="round1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morn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рямоугольник с одним скругленным углом 5">
            <a:extLst>
              <a:ext uri="{FF2B5EF4-FFF2-40B4-BE49-F238E27FC236}"/>
            </a:extLst>
          </p:cNvPr>
          <p:cNvSpPr/>
          <p:nvPr/>
        </p:nvSpPr>
        <p:spPr>
          <a:xfrm rot="16200000">
            <a:off x="4250532" y="1912144"/>
            <a:ext cx="544512" cy="2908300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morn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Прямоугольник с одним скругленным углом 6">
            <a:extLst>
              <a:ext uri="{FF2B5EF4-FFF2-40B4-BE49-F238E27FC236}"/>
            </a:extLst>
          </p:cNvPr>
          <p:cNvSpPr/>
          <p:nvPr/>
        </p:nvSpPr>
        <p:spPr>
          <a:xfrm rot="10800000">
            <a:off x="5400675" y="3638550"/>
            <a:ext cx="531813" cy="2908300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morn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504825" y="793750"/>
            <a:ext cx="5345113" cy="25225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1400" b="1" dirty="0"/>
              <a:t>Сильні </a:t>
            </a:r>
            <a:r>
              <a:rPr lang="uk-UA" sz="1400" dirty="0"/>
              <a:t>сторони:</a:t>
            </a:r>
            <a:endParaRPr lang="ru-RU" sz="1400" dirty="0"/>
          </a:p>
          <a:p>
            <a:pPr algn="just" eaLnBrk="1" hangingPunct="1">
              <a:defRPr/>
            </a:pPr>
            <a:r>
              <a:rPr lang="uk-UA" sz="1200" dirty="0"/>
              <a:t> професійне навчання регулюється принципами ринкової економіки;</a:t>
            </a:r>
            <a:endParaRPr lang="ru-RU" sz="1200" dirty="0"/>
          </a:p>
          <a:p>
            <a:pPr algn="just" eaLnBrk="1" hangingPunct="1">
              <a:defRPr/>
            </a:pPr>
            <a:r>
              <a:rPr lang="uk-UA" sz="1200" dirty="0"/>
              <a:t>зростання попиту на випускників на ринку праці, які навчалися за дуальною формою;</a:t>
            </a:r>
            <a:endParaRPr lang="ru-RU" sz="1200" dirty="0"/>
          </a:p>
          <a:p>
            <a:pPr algn="just" eaLnBrk="1" hangingPunct="1">
              <a:defRPr/>
            </a:pPr>
            <a:r>
              <a:rPr lang="uk-UA" sz="1200" dirty="0"/>
              <a:t>підвищення якості підготовки робітничих кадрів та її відповідність вимогам роботодавців;</a:t>
            </a:r>
            <a:r>
              <a:rPr lang="ru-RU" sz="1200" dirty="0"/>
              <a:t> </a:t>
            </a:r>
          </a:p>
          <a:p>
            <a:pPr algn="just" eaLnBrk="1" hangingPunct="1">
              <a:defRPr/>
            </a:pPr>
            <a:r>
              <a:rPr lang="uk-UA" sz="1200" dirty="0"/>
              <a:t>тісна співпраця між урядом і бізнес-спільнотою (розроблення стандартів, навчальних планів і програм, оцінювання вмінь учнів під час іспитів, забезпечення робочих місць на підприємствах);</a:t>
            </a:r>
            <a:endParaRPr lang="ru-RU" sz="1200" dirty="0"/>
          </a:p>
          <a:p>
            <a:pPr algn="just" eaLnBrk="1" hangingPunct="1">
              <a:defRPr/>
            </a:pPr>
            <a:r>
              <a:rPr lang="uk-UA" sz="1200" dirty="0"/>
              <a:t>взаємовигода: держава, заклади професійної (професійно-технічної) освіти, підприємства та учні;</a:t>
            </a:r>
            <a:endParaRPr lang="ru-RU" sz="1200" dirty="0"/>
          </a:p>
          <a:p>
            <a:pPr algn="just" eaLnBrk="1" hangingPunct="1">
              <a:defRPr/>
            </a:pPr>
            <a:r>
              <a:rPr lang="uk-UA" sz="1200" dirty="0"/>
              <a:t>мотивація учнів до навчання та отримання професійних умінь;</a:t>
            </a:r>
            <a:endParaRPr lang="ru-RU" sz="1200" dirty="0"/>
          </a:p>
          <a:p>
            <a:pPr algn="just" eaLnBrk="1" hangingPunct="1">
              <a:defRPr/>
            </a:pPr>
            <a:r>
              <a:rPr lang="uk-UA" sz="1200" dirty="0"/>
              <a:t>підняття престижу професійної освіти</a:t>
            </a:r>
            <a:endParaRPr lang="ru-RU" sz="1200" dirty="0"/>
          </a:p>
        </p:txBody>
      </p:sp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6599237" y="1129379"/>
            <a:ext cx="5138737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1200" b="1" dirty="0"/>
              <a:t>Слабкі</a:t>
            </a:r>
            <a:r>
              <a:rPr lang="uk-UA" sz="1200" dirty="0"/>
              <a:t> сторони:</a:t>
            </a:r>
            <a:endParaRPr lang="ru-RU" sz="1200" dirty="0"/>
          </a:p>
          <a:p>
            <a:pPr algn="just" eaLnBrk="1" hangingPunct="1">
              <a:defRPr/>
            </a:pPr>
            <a:r>
              <a:rPr lang="uk-UA" sz="1200" dirty="0"/>
              <a:t>відсутність нормативно-правового забезпечення дуальної форми навчання;</a:t>
            </a:r>
          </a:p>
          <a:p>
            <a:pPr algn="just" eaLnBrk="1" hangingPunct="1">
              <a:defRPr/>
            </a:pPr>
            <a:r>
              <a:rPr lang="uk-UA" sz="1200" dirty="0"/>
              <a:t>недосконалість, застарілість матеріально-технічної бази ЗП(ПТ)О;</a:t>
            </a:r>
            <a:endParaRPr lang="ru-RU" sz="1200" dirty="0"/>
          </a:p>
          <a:p>
            <a:pPr algn="just" eaLnBrk="1" hangingPunct="1">
              <a:defRPr/>
            </a:pPr>
            <a:r>
              <a:rPr lang="uk-UA" sz="1200" dirty="0"/>
              <a:t>недостатня готовність педагогічних працівників до запровадження дуальної форми навчання;</a:t>
            </a:r>
            <a:endParaRPr lang="ru-RU" sz="1200" dirty="0"/>
          </a:p>
          <a:p>
            <a:pPr algn="just" eaLnBrk="1" hangingPunct="1">
              <a:defRPr/>
            </a:pPr>
            <a:r>
              <a:rPr lang="uk-UA" sz="1200" dirty="0"/>
              <a:t>складність пошуку роботодавців та укладання угод із ними;</a:t>
            </a:r>
            <a:endParaRPr lang="ru-RU" sz="1200" dirty="0"/>
          </a:p>
          <a:p>
            <a:pPr algn="just" eaLnBrk="1" hangingPunct="1">
              <a:defRPr/>
            </a:pPr>
            <a:r>
              <a:rPr lang="uk-UA" sz="1200" dirty="0"/>
              <a:t>небажання роботодавців укладати угоди з учнями на початку їхнього навчання;</a:t>
            </a:r>
            <a:endParaRPr lang="ru-RU" sz="1200" dirty="0"/>
          </a:p>
          <a:p>
            <a:pPr algn="just" eaLnBrk="1" hangingPunct="1">
              <a:defRPr/>
            </a:pPr>
            <a:r>
              <a:rPr lang="uk-UA" sz="1200" dirty="0"/>
              <a:t>значні часові та фінансові витрати для оновлення технологічного парку ЗП(ПТ)О; </a:t>
            </a:r>
            <a:endParaRPr lang="ru-RU" sz="1200" dirty="0"/>
          </a:p>
          <a:p>
            <a:pPr algn="just" eaLnBrk="1" hangingPunct="1">
              <a:defRPr/>
            </a:pPr>
            <a:r>
              <a:rPr lang="uk-UA" sz="1200" dirty="0"/>
              <a:t>необхідність спеціальної підготовки наставників, інструкторів на виробництві;</a:t>
            </a:r>
            <a:endParaRPr lang="ru-RU" sz="1200" dirty="0"/>
          </a:p>
          <a:p>
            <a:pPr algn="just" eaLnBrk="1" hangingPunct="1">
              <a:defRPr/>
            </a:pPr>
            <a:r>
              <a:rPr lang="uk-UA" sz="1200" dirty="0"/>
              <a:t>недосконалість механізмів реалізації багатоканального фінансування</a:t>
            </a:r>
            <a:endParaRPr lang="ru-RU" sz="1200" dirty="0"/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538163" y="3876675"/>
            <a:ext cx="5062537" cy="29238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1600" b="1" dirty="0"/>
              <a:t>Загрози</a:t>
            </a:r>
            <a:r>
              <a:rPr lang="uk-UA" sz="1600" dirty="0"/>
              <a:t>, пов’язані з реалізацією:</a:t>
            </a:r>
            <a:endParaRPr lang="ru-RU" sz="1600" dirty="0"/>
          </a:p>
          <a:p>
            <a:pPr algn="just" eaLnBrk="1" hangingPunct="1">
              <a:defRPr/>
            </a:pPr>
            <a:r>
              <a:rPr lang="uk-UA" sz="1400" dirty="0"/>
              <a:t>скорочення обсягу учнівського контингенту в закладах професійної (професійно-технічної) освіти;</a:t>
            </a:r>
            <a:endParaRPr lang="ru-RU" sz="1400" dirty="0"/>
          </a:p>
          <a:p>
            <a:pPr algn="just" eaLnBrk="1" hangingPunct="1">
              <a:defRPr/>
            </a:pPr>
            <a:r>
              <a:rPr lang="uk-UA" sz="1400" dirty="0"/>
              <a:t>зникнення певних професій у зв’язку з економічною нестабільністю;</a:t>
            </a:r>
            <a:endParaRPr lang="ru-RU" sz="1400" dirty="0"/>
          </a:p>
          <a:p>
            <a:pPr algn="just" eaLnBrk="1" hangingPunct="1">
              <a:defRPr/>
            </a:pPr>
            <a:r>
              <a:rPr lang="uk-UA" sz="1400" dirty="0"/>
              <a:t>відмова підприємства фінансувати професійну підготовку робітничих кадрів;</a:t>
            </a:r>
            <a:endParaRPr lang="ru-RU" sz="1400" dirty="0"/>
          </a:p>
          <a:p>
            <a:pPr algn="just" eaLnBrk="1" hangingPunct="1">
              <a:defRPr/>
            </a:pPr>
            <a:r>
              <a:rPr lang="uk-UA" sz="1400" dirty="0"/>
              <a:t>зменшення державного фінансування системи П(ПТ)О України; </a:t>
            </a:r>
            <a:endParaRPr lang="ru-RU" sz="1400" dirty="0"/>
          </a:p>
          <a:p>
            <a:pPr algn="just" eaLnBrk="1" hangingPunct="1">
              <a:defRPr/>
            </a:pPr>
            <a:r>
              <a:rPr lang="uk-UA" sz="1400" dirty="0"/>
              <a:t>низький рівень зацікавленості підприємств у співпраці з ЗП(ПТ)О щодо дуальної форми навчання;</a:t>
            </a:r>
            <a:endParaRPr lang="ru-RU" sz="1400" dirty="0"/>
          </a:p>
          <a:p>
            <a:pPr algn="just" eaLnBrk="1" hangingPunct="1">
              <a:defRPr/>
            </a:pPr>
            <a:r>
              <a:rPr lang="uk-UA" sz="1400" dirty="0"/>
              <a:t>поступове зменшення часу на загальноосвітню підготовку</a:t>
            </a:r>
            <a:endParaRPr lang="uk-UA" sz="1400" b="1" dirty="0"/>
          </a:p>
          <a:p>
            <a:pPr algn="ctr" eaLnBrk="1" hangingPunct="1">
              <a:defRPr/>
            </a:pPr>
            <a:endParaRPr lang="uk-UA" sz="1400" b="1" dirty="0"/>
          </a:p>
        </p:txBody>
      </p:sp>
      <p:sp>
        <p:nvSpPr>
          <p:cNvPr id="11" name="Прямоугольник 10">
            <a:extLst>
              <a:ext uri="{FF2B5EF4-FFF2-40B4-BE49-F238E27FC236}"/>
            </a:extLst>
          </p:cNvPr>
          <p:cNvSpPr/>
          <p:nvPr/>
        </p:nvSpPr>
        <p:spPr>
          <a:xfrm>
            <a:off x="6217990" y="4271251"/>
            <a:ext cx="5508625" cy="25237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1400" b="1" dirty="0"/>
              <a:t>Можливості</a:t>
            </a:r>
            <a:r>
              <a:rPr lang="uk-UA" sz="1400" dirty="0"/>
              <a:t>, що відкриваються:</a:t>
            </a:r>
            <a:endParaRPr lang="ru-RU" sz="1400" dirty="0"/>
          </a:p>
          <a:p>
            <a:pPr algn="just" eaLnBrk="1" hangingPunct="1">
              <a:defRPr/>
            </a:pPr>
            <a:r>
              <a:rPr lang="uk-UA" sz="1200" dirty="0"/>
              <a:t> </a:t>
            </a:r>
            <a:endParaRPr lang="ru-RU" sz="1200" dirty="0"/>
          </a:p>
          <a:p>
            <a:pPr algn="just" eaLnBrk="1" hangingPunct="1">
              <a:defRPr/>
            </a:pPr>
            <a:r>
              <a:rPr lang="uk-UA" sz="1200" dirty="0"/>
              <a:t>удосконалення матеріально-технічної бази ЗП(ПТ)О;</a:t>
            </a:r>
            <a:endParaRPr lang="ru-RU" sz="1200" dirty="0"/>
          </a:p>
          <a:p>
            <a:pPr algn="just" eaLnBrk="1" hangingPunct="1">
              <a:defRPr/>
            </a:pPr>
            <a:r>
              <a:rPr lang="uk-UA" sz="1200" dirty="0"/>
              <a:t>свідоме обрання учнями професії;</a:t>
            </a:r>
            <a:endParaRPr lang="ru-RU" sz="1200" dirty="0"/>
          </a:p>
          <a:p>
            <a:pPr algn="just" eaLnBrk="1" hangingPunct="1">
              <a:defRPr/>
            </a:pPr>
            <a:r>
              <a:rPr lang="uk-UA" sz="1200" dirty="0"/>
              <a:t>скорочення безробіття серед молоді;</a:t>
            </a:r>
            <a:endParaRPr lang="ru-RU" sz="1200" dirty="0"/>
          </a:p>
          <a:p>
            <a:pPr algn="just" eaLnBrk="1" hangingPunct="1">
              <a:defRPr/>
            </a:pPr>
            <a:r>
              <a:rPr lang="uk-UA" sz="1200" dirty="0"/>
              <a:t>підвищення конкурентоспроможності навчального закладу;</a:t>
            </a:r>
            <a:endParaRPr lang="ru-RU" sz="1200" dirty="0"/>
          </a:p>
          <a:p>
            <a:pPr algn="just" eaLnBrk="1" hangingPunct="1">
              <a:defRPr/>
            </a:pPr>
            <a:r>
              <a:rPr lang="uk-UA" sz="1200" dirty="0"/>
              <a:t>використання дистанційного професійного навчання під час теоретичної підготовки;</a:t>
            </a:r>
            <a:endParaRPr lang="ru-RU" sz="1200" dirty="0"/>
          </a:p>
          <a:p>
            <a:pPr algn="just" eaLnBrk="1" hangingPunct="1">
              <a:defRPr/>
            </a:pPr>
            <a:r>
              <a:rPr lang="uk-UA" sz="1200" dirty="0"/>
              <a:t>упровадження в навчально-виробничий процес інноваційних педагогічних технологій, методів та прийомів (кейси, ділові ігри, проекти, тематичні конференції, конкурси тощо);</a:t>
            </a:r>
            <a:endParaRPr lang="ru-RU" sz="1200" dirty="0"/>
          </a:p>
          <a:p>
            <a:pPr algn="just" eaLnBrk="1" hangingPunct="1">
              <a:defRPr/>
            </a:pPr>
            <a:r>
              <a:rPr lang="uk-UA" sz="1200" dirty="0"/>
              <a:t>подолання розриву між теорією й практикою в навчально-виробничому процесі</a:t>
            </a:r>
            <a:endParaRPr lang="ru-RU" sz="1200" dirty="0"/>
          </a:p>
        </p:txBody>
      </p:sp>
      <p:sp>
        <p:nvSpPr>
          <p:cNvPr id="13" name="Скругленный 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648569" y="455915"/>
            <a:ext cx="542454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morning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4858220" y="3573847"/>
            <a:ext cx="542454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morning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11006634" y="3976570"/>
            <a:ext cx="542454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morning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6888633" y="861871"/>
            <a:ext cx="542454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morning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600" name="Прямоугольник 8"/>
          <p:cNvSpPr>
            <a:spLocks noChangeArrowheads="1"/>
          </p:cNvSpPr>
          <p:nvPr/>
        </p:nvSpPr>
        <p:spPr bwMode="auto">
          <a:xfrm>
            <a:off x="11726863" y="6473825"/>
            <a:ext cx="371475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rgbClr val="002060"/>
                </a:solidFill>
              </a:rPr>
              <a:t>8</a:t>
            </a:r>
            <a:endParaRPr lang="ru-RU" altLang="uk-UA" sz="2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скругленным углом 3">
            <a:extLst>
              <a:ext uri="{FF2B5EF4-FFF2-40B4-BE49-F238E27FC236}"/>
            </a:extLst>
          </p:cNvPr>
          <p:cNvSpPr/>
          <p:nvPr/>
        </p:nvSpPr>
        <p:spPr>
          <a:xfrm>
            <a:off x="10785568" y="3061751"/>
            <a:ext cx="504825" cy="2908300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morn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Прямоугольник с одним скругленным углом 4">
            <a:extLst>
              <a:ext uri="{FF2B5EF4-FFF2-40B4-BE49-F238E27FC236}"/>
            </a:extLst>
          </p:cNvPr>
          <p:cNvSpPr/>
          <p:nvPr/>
        </p:nvSpPr>
        <p:spPr>
          <a:xfrm rot="5400000">
            <a:off x="11032513" y="5746920"/>
            <a:ext cx="509587" cy="1003477"/>
          </a:xfrm>
          <a:prstGeom prst="round1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morn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рямоугольник с одним скругленным углом 5">
            <a:extLst>
              <a:ext uri="{FF2B5EF4-FFF2-40B4-BE49-F238E27FC236}"/>
            </a:extLst>
          </p:cNvPr>
          <p:cNvSpPr/>
          <p:nvPr/>
        </p:nvSpPr>
        <p:spPr>
          <a:xfrm rot="16200000">
            <a:off x="9059162" y="4056320"/>
            <a:ext cx="544512" cy="2908300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morn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Прямоугольник с одним скругленным углом 6">
            <a:extLst>
              <a:ext uri="{FF2B5EF4-FFF2-40B4-BE49-F238E27FC236}"/>
            </a:extLst>
          </p:cNvPr>
          <p:cNvSpPr/>
          <p:nvPr/>
        </p:nvSpPr>
        <p:spPr>
          <a:xfrm rot="10800000">
            <a:off x="10209303" y="5782726"/>
            <a:ext cx="531813" cy="1009886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morn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1191024" y="1052736"/>
            <a:ext cx="9550092" cy="40934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000" b="1" dirty="0"/>
              <a:t>Сильні </a:t>
            </a:r>
            <a:r>
              <a:rPr lang="uk-UA" sz="2000" dirty="0"/>
              <a:t>сторони: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 професійне навчання регулюється принципами ринкової економіки;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зростання попиту на випускників на ринку праці, які навчалися за дуальною формою;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підвищення якості підготовки робітничих кадрів та її відповідність вимогам роботодавців;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тісна співпраця між урядом і бізнес-спільнотою (розроблення стандартів, навчальних планів і програм, оцінювання умінь учнів під час іспитів, забезпечення робочих місць на підприємствах);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взаємовигода: держава, заклади професійної (професійно-технічної)освіти, підприємства та учні;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мотивація учнів до навчання та отримання професійних умінь;</a:t>
            </a:r>
            <a:endParaRPr lang="ru-RU" sz="2000" dirty="0"/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uk-UA" sz="2000" dirty="0"/>
              <a:t>підняття престижу професійної освіти</a:t>
            </a:r>
            <a:endParaRPr lang="ru-RU" sz="2000" dirty="0"/>
          </a:p>
        </p:txBody>
      </p:sp>
      <p:sp>
        <p:nvSpPr>
          <p:cNvPr id="13" name="Скругленный 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937744" y="800708"/>
            <a:ext cx="542454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morning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-1588" y="331788"/>
            <a:ext cx="12099926" cy="333375"/>
          </a:xfrm>
          <a:prstGeom prst="rect">
            <a:avLst/>
          </a:prstGeom>
          <a:solidFill>
            <a:srgbClr val="C09200"/>
          </a:solidFill>
          <a:ln>
            <a:solidFill>
              <a:srgbClr val="C0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-1588" y="0"/>
            <a:ext cx="12099926" cy="3317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5612" name="Прямоугольник 8"/>
          <p:cNvSpPr>
            <a:spLocks noChangeArrowheads="1"/>
          </p:cNvSpPr>
          <p:nvPr/>
        </p:nvSpPr>
        <p:spPr bwMode="auto">
          <a:xfrm>
            <a:off x="11666538" y="6473825"/>
            <a:ext cx="431800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rgbClr val="002060"/>
                </a:solidFill>
              </a:rPr>
              <a:t>9</a:t>
            </a:r>
            <a:endParaRPr lang="ru-RU" altLang="uk-UA" sz="2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еть">
  <a:themeElements>
    <a:clrScheme name="1_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cademic Literature 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AcademicLiterature_16x9_TP103431361.potx" id="{2F0AAF73-AE41-486D-B6DC-0985ADE3F2EC}" vid="{EF7BD8ED-D7CC-46AA-8B96-4CA16C4A9ED2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3623</TotalTime>
  <Words>858</Words>
  <Application>Microsoft Office PowerPoint</Application>
  <PresentationFormat>Произвольный</PresentationFormat>
  <Paragraphs>226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Wingdings</vt:lpstr>
      <vt:lpstr>Calibri</vt:lpstr>
      <vt:lpstr>Plantagenet Cherokee</vt:lpstr>
      <vt:lpstr>Euphemia</vt:lpstr>
      <vt:lpstr>Times New Roman</vt:lpstr>
      <vt:lpstr>1_Сеть</vt:lpstr>
      <vt:lpstr>1_Academic Literature 16x9</vt:lpstr>
      <vt:lpstr>Презентация PowerPoint</vt:lpstr>
      <vt:lpstr>НПД</vt:lpstr>
      <vt:lpstr>Дуальність на різних рівнях</vt:lpstr>
      <vt:lpstr>Структура дуальної системи у Німеччині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lib2</dc:creator>
  <cp:lastModifiedBy>Пользователь</cp:lastModifiedBy>
  <cp:revision>130</cp:revision>
  <cp:lastPrinted>2018-03-15T23:09:02Z</cp:lastPrinted>
  <dcterms:created xsi:type="dcterms:W3CDTF">2014-09-15T11:22:26Z</dcterms:created>
  <dcterms:modified xsi:type="dcterms:W3CDTF">2019-03-01T07:36:45Z</dcterms:modified>
</cp:coreProperties>
</file>